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1"/>
  </p:sldMasterIdLst>
  <p:notesMasterIdLst>
    <p:notesMasterId r:id="rId28"/>
  </p:notesMasterIdLst>
  <p:sldIdLst>
    <p:sldId id="256" r:id="rId2"/>
    <p:sldId id="284" r:id="rId3"/>
    <p:sldId id="257" r:id="rId4"/>
    <p:sldId id="258" r:id="rId5"/>
    <p:sldId id="259" r:id="rId6"/>
    <p:sldId id="260" r:id="rId7"/>
    <p:sldId id="261" r:id="rId8"/>
    <p:sldId id="281" r:id="rId9"/>
    <p:sldId id="267" r:id="rId10"/>
    <p:sldId id="262" r:id="rId11"/>
    <p:sldId id="263" r:id="rId12"/>
    <p:sldId id="264" r:id="rId13"/>
    <p:sldId id="265" r:id="rId14"/>
    <p:sldId id="266" r:id="rId15"/>
    <p:sldId id="268" r:id="rId16"/>
    <p:sldId id="282" r:id="rId17"/>
    <p:sldId id="269" r:id="rId18"/>
    <p:sldId id="270" r:id="rId19"/>
    <p:sldId id="271" r:id="rId20"/>
    <p:sldId id="272" r:id="rId21"/>
    <p:sldId id="283" r:id="rId22"/>
    <p:sldId id="273" r:id="rId23"/>
    <p:sldId id="274" r:id="rId24"/>
    <p:sldId id="278" r:id="rId25"/>
    <p:sldId id="276" r:id="rId26"/>
    <p:sldId id="27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8BFF9C-09A3-F846-9C5C-070E75B0351F}" type="datetimeFigureOut">
              <a:rPr lang="en-US" smtClean="0"/>
              <a:t>4/14/21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43B30A-5E63-6945-A3F1-E1D16A0D3C14}" type="slidenum">
              <a:rPr lang="en-US" smtClean="0"/>
              <a:t>‹#›</a:t>
            </a:fld>
            <a:endParaRPr lang="en-US"/>
          </a:p>
        </p:txBody>
      </p:sp>
    </p:spTree>
    <p:extLst>
      <p:ext uri="{BB962C8B-B14F-4D97-AF65-F5344CB8AC3E}">
        <p14:creationId xmlns:p14="http://schemas.microsoft.com/office/powerpoint/2010/main" val="3388478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ECD7E77B-9306-9448-A532-BDEA042B608E}" type="datetime1">
              <a:rPr lang="en-AU" smtClean="0"/>
              <a:t>14/4/21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685BBB76-4860-2345-AC35-ABA6B395591B}"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7173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5ED92FC-557F-5D4C-B9D3-87371D47FE71}" type="datetime1">
              <a:rPr lang="en-AU" smtClean="0"/>
              <a:t>14/4/21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BBB76-4860-2345-AC35-ABA6B395591B}"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0545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72995ED-C87F-B842-A7E6-CF967B7DE812}" type="datetime1">
              <a:rPr lang="en-AU" smtClean="0"/>
              <a:t>14/4/21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BBB76-4860-2345-AC35-ABA6B395591B}"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5051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F73767F-FB8C-1E47-8DDF-CDAFDCA72ABD}" type="datetime1">
              <a:rPr lang="en-AU" smtClean="0"/>
              <a:t>14/4/21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BBB76-4860-2345-AC35-ABA6B395591B}"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3603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D60DDC0-806D-7241-AC78-32673FA188A9}" type="datetime1">
              <a:rPr lang="en-AU" smtClean="0"/>
              <a:t>14/4/21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5BBB76-4860-2345-AC35-ABA6B395591B}"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5513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C98518F-8002-7140-971C-83F2C29982D1}" type="datetime1">
              <a:rPr lang="en-AU" smtClean="0"/>
              <a:t>14/4/21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5BBB76-4860-2345-AC35-ABA6B395591B}"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9925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D8394D7-3B89-B548-B827-5C09B38C5BD9}" type="datetime1">
              <a:rPr lang="en-AU" smtClean="0"/>
              <a:t>14/4/21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5BBB76-4860-2345-AC35-ABA6B395591B}"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9422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6BFBF3E-CE53-2F42-80FE-4AC899DA663A}" type="datetime1">
              <a:rPr lang="en-AU" smtClean="0"/>
              <a:t>14/4/21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5BBB76-4860-2345-AC35-ABA6B395591B}"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71021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CDE52A-8EE5-134D-ADE2-0C0838E5636B}" type="datetime1">
              <a:rPr lang="en-AU" smtClean="0"/>
              <a:t>14/4/21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5BBB76-4860-2345-AC35-ABA6B395591B}" type="slidenum">
              <a:rPr lang="en-US" smtClean="0"/>
              <a:t>‹#›</a:t>
            </a:fld>
            <a:endParaRPr lang="en-US"/>
          </a:p>
        </p:txBody>
      </p:sp>
    </p:spTree>
    <p:extLst>
      <p:ext uri="{BB962C8B-B14F-4D97-AF65-F5344CB8AC3E}">
        <p14:creationId xmlns:p14="http://schemas.microsoft.com/office/powerpoint/2010/main" val="2441796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8CCB838-B3C8-094B-B625-F264BD724FEC}" type="datetime1">
              <a:rPr lang="en-AU" smtClean="0"/>
              <a:t>14/4/21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5BBB76-4860-2345-AC35-ABA6B395591B}"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30286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E2D69BF-D12A-0242-9D8B-931F49A905CE}" type="datetime1">
              <a:rPr lang="en-AU" smtClean="0"/>
              <a:t>14/4/21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685BBB76-4860-2345-AC35-ABA6B395591B}"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42277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EA13628-D037-0943-B418-FE69CC24E361}" type="datetime1">
              <a:rPr lang="en-AU" smtClean="0"/>
              <a:t>14/4/21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85BBB76-4860-2345-AC35-ABA6B395591B}"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92534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mailto:antidopinghq@worldskate.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https://www.youtube.com/embed/_p849msht_A?feature=oembed"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youtube.com/watch?v=_p849msht_A%20SIA" TargetMode="External"/><Relationship Id="rId2" Type="http://schemas.openxmlformats.org/officeDocument/2006/relationships/hyperlink" Target="https://www.youtube.com/watch?v=388W2sk4l4A" TargetMode="External"/><Relationship Id="rId1" Type="http://schemas.openxmlformats.org/officeDocument/2006/relationships/slideLayout" Target="../slideLayouts/slideLayout2.xml"/><Relationship Id="rId5" Type="http://schemas.openxmlformats.org/officeDocument/2006/relationships/hyperlink" Target="https://www.youtube.com/watch?v=pkLugC1B9tw" TargetMode="External"/><Relationship Id="rId4" Type="http://schemas.openxmlformats.org/officeDocument/2006/relationships/hyperlink" Target="https://www.youtube.com/watch?v=mjL5x3mVeNA"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video" Target="https://www.youtube.com/embed/pkLugC1B9tw?feature=oembed"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ideo" Target="https://www.youtube.com/embed/388W2sk4l4A?feature=oembed"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7.xml"/><Relationship Id="rId1" Type="http://schemas.openxmlformats.org/officeDocument/2006/relationships/video" Target="https://www.youtube.com/embed/mjL5x3mVeNA?feature=oembe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F78A-B9B0-0548-8A0E-4719F3D1C355}"/>
              </a:ext>
            </a:extLst>
          </p:cNvPr>
          <p:cNvSpPr>
            <a:spLocks noGrp="1"/>
          </p:cNvSpPr>
          <p:nvPr>
            <p:ph type="ctrTitle"/>
          </p:nvPr>
        </p:nvSpPr>
        <p:spPr/>
        <p:txBody>
          <a:bodyPr>
            <a:normAutofit fontScale="90000"/>
          </a:bodyPr>
          <a:lstStyle/>
          <a:p>
            <a:r>
              <a:rPr lang="en-US" dirty="0"/>
              <a:t>So I’ve been selection for a doping test</a:t>
            </a:r>
          </a:p>
        </p:txBody>
      </p:sp>
      <p:sp>
        <p:nvSpPr>
          <p:cNvPr id="3" name="Subtitle 2">
            <a:extLst>
              <a:ext uri="{FF2B5EF4-FFF2-40B4-BE49-F238E27FC236}">
                <a16:creationId xmlns:a16="http://schemas.microsoft.com/office/drawing/2014/main" id="{D91255F4-EFCB-734E-B30F-4D9C7AEEAC31}"/>
              </a:ext>
            </a:extLst>
          </p:cNvPr>
          <p:cNvSpPr>
            <a:spLocks noGrp="1"/>
          </p:cNvSpPr>
          <p:nvPr>
            <p:ph type="subTitle" idx="1"/>
          </p:nvPr>
        </p:nvSpPr>
        <p:spPr/>
        <p:txBody>
          <a:bodyPr/>
          <a:lstStyle/>
          <a:p>
            <a:r>
              <a:rPr lang="en-US" dirty="0"/>
              <a:t>What does this mean?</a:t>
            </a:r>
          </a:p>
        </p:txBody>
      </p:sp>
    </p:spTree>
    <p:extLst>
      <p:ext uri="{BB962C8B-B14F-4D97-AF65-F5344CB8AC3E}">
        <p14:creationId xmlns:p14="http://schemas.microsoft.com/office/powerpoint/2010/main" val="4022371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90469-4E31-C141-92EF-CEEA632E783C}"/>
              </a:ext>
            </a:extLst>
          </p:cNvPr>
          <p:cNvSpPr>
            <a:spLocks noGrp="1"/>
          </p:cNvSpPr>
          <p:nvPr>
            <p:ph type="title"/>
          </p:nvPr>
        </p:nvSpPr>
        <p:spPr/>
        <p:txBody>
          <a:bodyPr/>
          <a:lstStyle/>
          <a:p>
            <a:r>
              <a:rPr lang="en-US" dirty="0"/>
              <a:t>Time to do the test</a:t>
            </a:r>
          </a:p>
        </p:txBody>
      </p:sp>
      <p:sp>
        <p:nvSpPr>
          <p:cNvPr id="3" name="Content Placeholder 2">
            <a:extLst>
              <a:ext uri="{FF2B5EF4-FFF2-40B4-BE49-F238E27FC236}">
                <a16:creationId xmlns:a16="http://schemas.microsoft.com/office/drawing/2014/main" id="{70551B59-2EFE-E948-BCB4-13C0D572252E}"/>
              </a:ext>
            </a:extLst>
          </p:cNvPr>
          <p:cNvSpPr>
            <a:spLocks noGrp="1"/>
          </p:cNvSpPr>
          <p:nvPr>
            <p:ph idx="1"/>
          </p:nvPr>
        </p:nvSpPr>
        <p:spPr/>
        <p:txBody>
          <a:bodyPr>
            <a:normAutofit fontScale="92500" lnSpcReduction="20000"/>
          </a:bodyPr>
          <a:lstStyle/>
          <a:p>
            <a:r>
              <a:rPr lang="en-US" dirty="0"/>
              <a:t>When you and the DCO are ready you and your representative will be invited into the interview room</a:t>
            </a:r>
          </a:p>
          <a:p>
            <a:r>
              <a:rPr lang="en-US" dirty="0"/>
              <a:t>Your ID will be checked and recorded</a:t>
            </a:r>
          </a:p>
          <a:p>
            <a:r>
              <a:rPr lang="en-US" dirty="0"/>
              <a:t>You will be asked to select one of several sealed beakers for urine collection</a:t>
            </a:r>
          </a:p>
          <a:p>
            <a:r>
              <a:rPr lang="en-US" dirty="0"/>
              <a:t>You will go into the toilet area with the DCO or chaperone, who must be the same sex as you, to provide the sample</a:t>
            </a:r>
          </a:p>
          <a:p>
            <a:r>
              <a:rPr lang="en-US" dirty="0"/>
              <a:t>Your representative does not observe the sample collection process</a:t>
            </a:r>
          </a:p>
          <a:p>
            <a:r>
              <a:rPr lang="en-US" dirty="0"/>
              <a:t>For athletes who are minors the representative can observe the DCO or chaperone who is witnessing the sample collection but not the athlete while he is providing the sample</a:t>
            </a:r>
          </a:p>
        </p:txBody>
      </p:sp>
    </p:spTree>
    <p:extLst>
      <p:ext uri="{BB962C8B-B14F-4D97-AF65-F5344CB8AC3E}">
        <p14:creationId xmlns:p14="http://schemas.microsoft.com/office/powerpoint/2010/main" val="58725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8D1F1-B53D-9845-9B63-6D8A9EA11C6B}"/>
              </a:ext>
            </a:extLst>
          </p:cNvPr>
          <p:cNvSpPr>
            <a:spLocks noGrp="1"/>
          </p:cNvSpPr>
          <p:nvPr>
            <p:ph type="title"/>
          </p:nvPr>
        </p:nvSpPr>
        <p:spPr/>
        <p:txBody>
          <a:bodyPr/>
          <a:lstStyle/>
          <a:p>
            <a:r>
              <a:rPr lang="en-US" dirty="0"/>
              <a:t>The process of sample collection</a:t>
            </a:r>
          </a:p>
        </p:txBody>
      </p:sp>
      <p:sp>
        <p:nvSpPr>
          <p:cNvPr id="3" name="Content Placeholder 2">
            <a:extLst>
              <a:ext uri="{FF2B5EF4-FFF2-40B4-BE49-F238E27FC236}">
                <a16:creationId xmlns:a16="http://schemas.microsoft.com/office/drawing/2014/main" id="{D26D1A76-25B1-2B4F-A107-4FFA7AFAA672}"/>
              </a:ext>
            </a:extLst>
          </p:cNvPr>
          <p:cNvSpPr>
            <a:spLocks noGrp="1"/>
          </p:cNvSpPr>
          <p:nvPr>
            <p:ph idx="1"/>
          </p:nvPr>
        </p:nvSpPr>
        <p:spPr/>
        <p:txBody>
          <a:bodyPr/>
          <a:lstStyle/>
          <a:p>
            <a:r>
              <a:rPr lang="en-US" dirty="0"/>
              <a:t>When you enter the sample collection area you are asked to wash your hands with water only – no soap</a:t>
            </a:r>
          </a:p>
          <a:p>
            <a:r>
              <a:rPr lang="en-US" dirty="0"/>
              <a:t>You raise top clothing to around the chest, bottom clothing to mid thigh and sleeves to the elbow so that the observer has a clear view of the urine leaving your body</a:t>
            </a:r>
          </a:p>
          <a:p>
            <a:r>
              <a:rPr lang="en-US" dirty="0"/>
              <a:t>This is confronting for the first time and can be difficult for some athletes – there is no option to be excused from doing the test - it gets easier as time goes on</a:t>
            </a:r>
          </a:p>
        </p:txBody>
      </p:sp>
    </p:spTree>
    <p:extLst>
      <p:ext uri="{BB962C8B-B14F-4D97-AF65-F5344CB8AC3E}">
        <p14:creationId xmlns:p14="http://schemas.microsoft.com/office/powerpoint/2010/main" val="2150700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D514-EF6E-874C-B3C0-6EBE2BE3AC4E}"/>
              </a:ext>
            </a:extLst>
          </p:cNvPr>
          <p:cNvSpPr>
            <a:spLocks noGrp="1"/>
          </p:cNvSpPr>
          <p:nvPr>
            <p:ph type="title"/>
          </p:nvPr>
        </p:nvSpPr>
        <p:spPr/>
        <p:txBody>
          <a:bodyPr/>
          <a:lstStyle/>
          <a:p>
            <a:r>
              <a:rPr lang="en-US" dirty="0"/>
              <a:t>In the toilet</a:t>
            </a:r>
          </a:p>
        </p:txBody>
      </p:sp>
      <p:sp>
        <p:nvSpPr>
          <p:cNvPr id="3" name="Content Placeholder 2">
            <a:extLst>
              <a:ext uri="{FF2B5EF4-FFF2-40B4-BE49-F238E27FC236}">
                <a16:creationId xmlns:a16="http://schemas.microsoft.com/office/drawing/2014/main" id="{ADB3CE6C-C53A-2C4D-B54F-8CB912324A15}"/>
              </a:ext>
            </a:extLst>
          </p:cNvPr>
          <p:cNvSpPr>
            <a:spLocks noGrp="1"/>
          </p:cNvSpPr>
          <p:nvPr>
            <p:ph idx="1"/>
          </p:nvPr>
        </p:nvSpPr>
        <p:spPr/>
        <p:txBody>
          <a:bodyPr>
            <a:normAutofit fontScale="92500"/>
          </a:bodyPr>
          <a:lstStyle/>
          <a:p>
            <a:r>
              <a:rPr lang="en-US" dirty="0"/>
              <a:t>Remove the beaker from the packaging – careful to touch the outside only</a:t>
            </a:r>
          </a:p>
          <a:p>
            <a:r>
              <a:rPr lang="en-US" dirty="0"/>
              <a:t>Collect the urine sample in the beaker</a:t>
            </a:r>
          </a:p>
          <a:p>
            <a:r>
              <a:rPr lang="en-US" dirty="0"/>
              <a:t>The observer must see the sample leave the body</a:t>
            </a:r>
          </a:p>
          <a:p>
            <a:r>
              <a:rPr lang="en-US" dirty="0"/>
              <a:t>The observer must verify he has seen the sample leave the body on the doping control form</a:t>
            </a:r>
          </a:p>
          <a:p>
            <a:r>
              <a:rPr lang="en-US" dirty="0"/>
              <a:t>When complete put the lid securely back on the beaker</a:t>
            </a:r>
          </a:p>
          <a:p>
            <a:r>
              <a:rPr lang="en-US" dirty="0"/>
              <a:t>You can wash your hands after sample collection</a:t>
            </a:r>
          </a:p>
          <a:p>
            <a:r>
              <a:rPr lang="en-US" dirty="0"/>
              <a:t>Do not let anyone touch or hold the beaker at anytime</a:t>
            </a:r>
          </a:p>
        </p:txBody>
      </p:sp>
    </p:spTree>
    <p:extLst>
      <p:ext uri="{BB962C8B-B14F-4D97-AF65-F5344CB8AC3E}">
        <p14:creationId xmlns:p14="http://schemas.microsoft.com/office/powerpoint/2010/main" val="1748146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F9B7B-7B1A-974B-A7D9-DE0CB32EED67}"/>
              </a:ext>
            </a:extLst>
          </p:cNvPr>
          <p:cNvSpPr>
            <a:spLocks noGrp="1"/>
          </p:cNvSpPr>
          <p:nvPr>
            <p:ph type="title"/>
          </p:nvPr>
        </p:nvSpPr>
        <p:spPr/>
        <p:txBody>
          <a:bodyPr/>
          <a:lstStyle/>
          <a:p>
            <a:r>
              <a:rPr lang="en-US" dirty="0"/>
              <a:t>What happens now I have provided the sample</a:t>
            </a:r>
          </a:p>
        </p:txBody>
      </p:sp>
      <p:sp>
        <p:nvSpPr>
          <p:cNvPr id="3" name="Content Placeholder 2">
            <a:extLst>
              <a:ext uri="{FF2B5EF4-FFF2-40B4-BE49-F238E27FC236}">
                <a16:creationId xmlns:a16="http://schemas.microsoft.com/office/drawing/2014/main" id="{087F8ABA-E547-424F-9D6A-FF24EFE6A5ED}"/>
              </a:ext>
            </a:extLst>
          </p:cNvPr>
          <p:cNvSpPr>
            <a:spLocks noGrp="1"/>
          </p:cNvSpPr>
          <p:nvPr>
            <p:ph idx="1"/>
          </p:nvPr>
        </p:nvSpPr>
        <p:spPr/>
        <p:txBody>
          <a:bodyPr>
            <a:normAutofit fontScale="92500" lnSpcReduction="20000"/>
          </a:bodyPr>
          <a:lstStyle/>
          <a:p>
            <a:r>
              <a:rPr lang="en-US" dirty="0"/>
              <a:t>You must have provided a minimum of 90mls for the sample to be sufficient</a:t>
            </a:r>
          </a:p>
          <a:p>
            <a:r>
              <a:rPr lang="en-US" dirty="0"/>
              <a:t>See procedure for samples of less than 90mls and 150mls or more to follow</a:t>
            </a:r>
          </a:p>
          <a:p>
            <a:r>
              <a:rPr lang="en-US" dirty="0"/>
              <a:t>You return to the interview room with the sample. The DCO, your representative, and perhaps World Skate representative and the chaperone are permitted to be there</a:t>
            </a:r>
          </a:p>
          <a:p>
            <a:r>
              <a:rPr lang="en-US" dirty="0"/>
              <a:t>You select a sealed numbered box from a choice of several.</a:t>
            </a:r>
          </a:p>
          <a:p>
            <a:r>
              <a:rPr lang="en-US" dirty="0"/>
              <a:t>Open and remove the “A” and “B” bottles from the container. Check all the number match on the box, “A”, “B” bottles and lids</a:t>
            </a:r>
          </a:p>
          <a:p>
            <a:r>
              <a:rPr lang="en-US" dirty="0"/>
              <a:t>DCO will record the numbers on the doping control form and you must check them carefully to ensure they are correct</a:t>
            </a:r>
          </a:p>
        </p:txBody>
      </p:sp>
    </p:spTree>
    <p:extLst>
      <p:ext uri="{BB962C8B-B14F-4D97-AF65-F5344CB8AC3E}">
        <p14:creationId xmlns:p14="http://schemas.microsoft.com/office/powerpoint/2010/main" val="2178343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492FE-F817-A84D-A4A0-4A283C4B8FE7}"/>
              </a:ext>
            </a:extLst>
          </p:cNvPr>
          <p:cNvSpPr>
            <a:spLocks noGrp="1"/>
          </p:cNvSpPr>
          <p:nvPr>
            <p:ph type="title"/>
          </p:nvPr>
        </p:nvSpPr>
        <p:spPr/>
        <p:txBody>
          <a:bodyPr/>
          <a:lstStyle/>
          <a:p>
            <a:r>
              <a:rPr lang="en-US" dirty="0"/>
              <a:t>Pouring the sample in to the bottles</a:t>
            </a:r>
          </a:p>
        </p:txBody>
      </p:sp>
      <p:sp>
        <p:nvSpPr>
          <p:cNvPr id="3" name="Content Placeholder 2">
            <a:extLst>
              <a:ext uri="{FF2B5EF4-FFF2-40B4-BE49-F238E27FC236}">
                <a16:creationId xmlns:a16="http://schemas.microsoft.com/office/drawing/2014/main" id="{8FAC0523-5B9B-4840-AAE1-1C2CDD1C7CA2}"/>
              </a:ext>
            </a:extLst>
          </p:cNvPr>
          <p:cNvSpPr>
            <a:spLocks noGrp="1"/>
          </p:cNvSpPr>
          <p:nvPr>
            <p:ph idx="1"/>
          </p:nvPr>
        </p:nvSpPr>
        <p:spPr/>
        <p:txBody>
          <a:bodyPr>
            <a:normAutofit fontScale="85000" lnSpcReduction="20000"/>
          </a:bodyPr>
          <a:lstStyle/>
          <a:p>
            <a:r>
              <a:rPr lang="en-US" dirty="0"/>
              <a:t>You are the only person who can touch the sample and the bottles until they are sealed</a:t>
            </a:r>
          </a:p>
          <a:p>
            <a:r>
              <a:rPr lang="en-US" dirty="0"/>
              <a:t>Pour to the minimum marker into the “B” bottle and the rest into the “A” to not more than the maximum mark. </a:t>
            </a:r>
          </a:p>
          <a:p>
            <a:r>
              <a:rPr lang="en-US" dirty="0"/>
              <a:t>If there is any urine remaining pour into the “B” bottle to not more than the maximum mark.</a:t>
            </a:r>
          </a:p>
          <a:p>
            <a:r>
              <a:rPr lang="en-US" dirty="0"/>
              <a:t>Check numbers on lids and bottles match and seal the samples.</a:t>
            </a:r>
          </a:p>
          <a:p>
            <a:r>
              <a:rPr lang="en-US" dirty="0"/>
              <a:t>Check numbers on box and bottles match and put the samples bottles into the bags provided and then into the box for transport to the lab </a:t>
            </a:r>
          </a:p>
          <a:p>
            <a:r>
              <a:rPr lang="en-US" dirty="0"/>
              <a:t>The DCO will then take a sample of a little urine remaining in the beaker for specific gravity testing ( see later slide). This should be done with remaining urine after the sample has been sealed and not before to avoid contamination of the sample</a:t>
            </a:r>
          </a:p>
        </p:txBody>
      </p:sp>
    </p:spTree>
    <p:extLst>
      <p:ext uri="{BB962C8B-B14F-4D97-AF65-F5344CB8AC3E}">
        <p14:creationId xmlns:p14="http://schemas.microsoft.com/office/powerpoint/2010/main" val="4085411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5663C-09BA-FF42-B740-4A5DDA62BC83}"/>
              </a:ext>
            </a:extLst>
          </p:cNvPr>
          <p:cNvSpPr>
            <a:spLocks noGrp="1"/>
          </p:cNvSpPr>
          <p:nvPr>
            <p:ph type="title"/>
          </p:nvPr>
        </p:nvSpPr>
        <p:spPr/>
        <p:txBody>
          <a:bodyPr/>
          <a:lstStyle/>
          <a:p>
            <a:r>
              <a:rPr lang="en-US" dirty="0"/>
              <a:t>Completing the paperwork</a:t>
            </a:r>
          </a:p>
        </p:txBody>
      </p:sp>
      <p:sp>
        <p:nvSpPr>
          <p:cNvPr id="3" name="Content Placeholder 2">
            <a:extLst>
              <a:ext uri="{FF2B5EF4-FFF2-40B4-BE49-F238E27FC236}">
                <a16:creationId xmlns:a16="http://schemas.microsoft.com/office/drawing/2014/main" id="{B7B16CC0-B83E-CF46-8211-C5A9F13617F0}"/>
              </a:ext>
            </a:extLst>
          </p:cNvPr>
          <p:cNvSpPr>
            <a:spLocks noGrp="1"/>
          </p:cNvSpPr>
          <p:nvPr>
            <p:ph idx="1"/>
          </p:nvPr>
        </p:nvSpPr>
        <p:spPr/>
        <p:txBody>
          <a:bodyPr>
            <a:normAutofit fontScale="85000" lnSpcReduction="10000"/>
          </a:bodyPr>
          <a:lstStyle/>
          <a:p>
            <a:r>
              <a:rPr lang="en-US" dirty="0"/>
              <a:t>Check all the numbers and details recorded on the paperwork for accuracy</a:t>
            </a:r>
          </a:p>
          <a:p>
            <a:r>
              <a:rPr lang="en-US" dirty="0"/>
              <a:t>Record all medication including supplements, naturopathic, over the counter and prescription medication you have take in the last 7 days</a:t>
            </a:r>
          </a:p>
          <a:p>
            <a:r>
              <a:rPr lang="en-US" dirty="0"/>
              <a:t>Record anything you were not happy with on the form</a:t>
            </a:r>
          </a:p>
          <a:p>
            <a:pPr lvl="1"/>
            <a:r>
              <a:rPr lang="en-US" dirty="0"/>
              <a:t>Failure of DCO to provide a partial sample kit and secure a partial sample</a:t>
            </a:r>
          </a:p>
          <a:p>
            <a:pPr lvl="1"/>
            <a:r>
              <a:rPr lang="en-US" dirty="0"/>
              <a:t>Someone, including the DCO touched the sample before it was sealed</a:t>
            </a:r>
          </a:p>
          <a:p>
            <a:pPr lvl="1"/>
            <a:r>
              <a:rPr lang="en-US" dirty="0"/>
              <a:t>Any other rules that were not adhered to</a:t>
            </a:r>
          </a:p>
          <a:p>
            <a:r>
              <a:rPr lang="en-US" dirty="0"/>
              <a:t>Check the paperwork again, the athlete is the last person to sign the paperwork. Make sure the lab copy does not have any information that could identify you. Sometimes your signature copies through on the bottom of the lab form</a:t>
            </a:r>
          </a:p>
          <a:p>
            <a:endParaRPr lang="en-US" dirty="0"/>
          </a:p>
        </p:txBody>
      </p:sp>
    </p:spTree>
    <p:extLst>
      <p:ext uri="{BB962C8B-B14F-4D97-AF65-F5344CB8AC3E}">
        <p14:creationId xmlns:p14="http://schemas.microsoft.com/office/powerpoint/2010/main" val="3758472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3A2D0-AD2A-B749-AFB8-F5CD441ECE73}"/>
              </a:ext>
            </a:extLst>
          </p:cNvPr>
          <p:cNvSpPr>
            <a:spLocks noGrp="1"/>
          </p:cNvSpPr>
          <p:nvPr>
            <p:ph type="title"/>
          </p:nvPr>
        </p:nvSpPr>
        <p:spPr/>
        <p:txBody>
          <a:bodyPr/>
          <a:lstStyle/>
          <a:p>
            <a:r>
              <a:rPr lang="en-US" dirty="0"/>
              <a:t>Completing the Paperwork</a:t>
            </a:r>
          </a:p>
        </p:txBody>
      </p:sp>
      <p:sp>
        <p:nvSpPr>
          <p:cNvPr id="3" name="Content Placeholder 2">
            <a:extLst>
              <a:ext uri="{FF2B5EF4-FFF2-40B4-BE49-F238E27FC236}">
                <a16:creationId xmlns:a16="http://schemas.microsoft.com/office/drawing/2014/main" id="{8DB0904A-5C31-7844-AE5C-6C614E0D3345}"/>
              </a:ext>
            </a:extLst>
          </p:cNvPr>
          <p:cNvSpPr>
            <a:spLocks noGrp="1"/>
          </p:cNvSpPr>
          <p:nvPr>
            <p:ph idx="1"/>
          </p:nvPr>
        </p:nvSpPr>
        <p:spPr/>
        <p:txBody>
          <a:bodyPr/>
          <a:lstStyle/>
          <a:p>
            <a:r>
              <a:rPr lang="en-US" dirty="0"/>
              <a:t>You will be given a copy of the completed form (usually the pink one)</a:t>
            </a:r>
          </a:p>
          <a:p>
            <a:r>
              <a:rPr lang="en-US" dirty="0"/>
              <a:t>Make sure you keep the copy in a safe place for at least three months after the test just in case</a:t>
            </a:r>
          </a:p>
          <a:p>
            <a:r>
              <a:rPr lang="en-US" dirty="0"/>
              <a:t>The lab form without any details that link the sample to you goes to the lab with the sample</a:t>
            </a:r>
          </a:p>
          <a:p>
            <a:r>
              <a:rPr lang="en-US" dirty="0"/>
              <a:t>The DCO will complete the security forms for transport of the sample to the lab</a:t>
            </a:r>
          </a:p>
        </p:txBody>
      </p:sp>
    </p:spTree>
    <p:extLst>
      <p:ext uri="{BB962C8B-B14F-4D97-AF65-F5344CB8AC3E}">
        <p14:creationId xmlns:p14="http://schemas.microsoft.com/office/powerpoint/2010/main" val="3641513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D8639-D72E-7746-BC26-3911777FC023}"/>
              </a:ext>
            </a:extLst>
          </p:cNvPr>
          <p:cNvSpPr>
            <a:spLocks noGrp="1"/>
          </p:cNvSpPr>
          <p:nvPr>
            <p:ph type="title"/>
          </p:nvPr>
        </p:nvSpPr>
        <p:spPr/>
        <p:txBody>
          <a:bodyPr/>
          <a:lstStyle/>
          <a:p>
            <a:r>
              <a:rPr lang="en-US" dirty="0"/>
              <a:t>Dilute sample – specific gravity – measured By refractometer </a:t>
            </a:r>
          </a:p>
        </p:txBody>
      </p:sp>
      <p:sp>
        <p:nvSpPr>
          <p:cNvPr id="3" name="Content Placeholder 2">
            <a:extLst>
              <a:ext uri="{FF2B5EF4-FFF2-40B4-BE49-F238E27FC236}">
                <a16:creationId xmlns:a16="http://schemas.microsoft.com/office/drawing/2014/main" id="{6FB052FA-9D91-1246-8202-1925F87C7E09}"/>
              </a:ext>
            </a:extLst>
          </p:cNvPr>
          <p:cNvSpPr>
            <a:spLocks noGrp="1"/>
          </p:cNvSpPr>
          <p:nvPr>
            <p:ph idx="1"/>
          </p:nvPr>
        </p:nvSpPr>
        <p:spPr/>
        <p:txBody>
          <a:bodyPr/>
          <a:lstStyle/>
          <a:p>
            <a:r>
              <a:rPr lang="en-US" dirty="0"/>
              <a:t>World Skate mandates that DCOs use a refractometer to measure specific gravity (SG) of a sample (not </a:t>
            </a:r>
            <a:r>
              <a:rPr lang="en-US" dirty="0" err="1"/>
              <a:t>labstix</a:t>
            </a:r>
            <a:r>
              <a:rPr lang="en-US" dirty="0"/>
              <a:t>)</a:t>
            </a:r>
          </a:p>
          <a:p>
            <a:r>
              <a:rPr lang="en-US" dirty="0"/>
              <a:t>Sample between 90 </a:t>
            </a:r>
            <a:r>
              <a:rPr lang="en-US" dirty="0" err="1"/>
              <a:t>mls</a:t>
            </a:r>
            <a:r>
              <a:rPr lang="en-US" dirty="0"/>
              <a:t> and less than 150 </a:t>
            </a:r>
            <a:r>
              <a:rPr lang="en-US" dirty="0" err="1"/>
              <a:t>mls</a:t>
            </a:r>
            <a:r>
              <a:rPr lang="en-US" dirty="0"/>
              <a:t> must have a SG of at least 1.005</a:t>
            </a:r>
          </a:p>
          <a:p>
            <a:r>
              <a:rPr lang="en-US" dirty="0"/>
              <a:t>Sample of 150mls or more can have an SG of 1.003 or more</a:t>
            </a:r>
          </a:p>
          <a:p>
            <a:r>
              <a:rPr lang="en-US" dirty="0"/>
              <a:t>Good idea to provide the largest sample you can</a:t>
            </a:r>
          </a:p>
        </p:txBody>
      </p:sp>
    </p:spTree>
    <p:extLst>
      <p:ext uri="{BB962C8B-B14F-4D97-AF65-F5344CB8AC3E}">
        <p14:creationId xmlns:p14="http://schemas.microsoft.com/office/powerpoint/2010/main" val="2472613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D3D26-9DAB-7849-9DBC-E44880D41B7B}"/>
              </a:ext>
            </a:extLst>
          </p:cNvPr>
          <p:cNvSpPr>
            <a:spLocks noGrp="1"/>
          </p:cNvSpPr>
          <p:nvPr>
            <p:ph type="title"/>
          </p:nvPr>
        </p:nvSpPr>
        <p:spPr/>
        <p:txBody>
          <a:bodyPr/>
          <a:lstStyle/>
          <a:p>
            <a:r>
              <a:rPr lang="en-US" dirty="0"/>
              <a:t>Consequences of dilute sample</a:t>
            </a:r>
          </a:p>
        </p:txBody>
      </p:sp>
      <p:sp>
        <p:nvSpPr>
          <p:cNvPr id="3" name="Content Placeholder 2">
            <a:extLst>
              <a:ext uri="{FF2B5EF4-FFF2-40B4-BE49-F238E27FC236}">
                <a16:creationId xmlns:a16="http://schemas.microsoft.com/office/drawing/2014/main" id="{79C7D42A-681E-564E-B73A-056A9CB0533A}"/>
              </a:ext>
            </a:extLst>
          </p:cNvPr>
          <p:cNvSpPr>
            <a:spLocks noGrp="1"/>
          </p:cNvSpPr>
          <p:nvPr>
            <p:ph idx="1"/>
          </p:nvPr>
        </p:nvSpPr>
        <p:spPr/>
        <p:txBody>
          <a:bodyPr>
            <a:normAutofit lnSpcReduction="10000"/>
          </a:bodyPr>
          <a:lstStyle/>
          <a:p>
            <a:r>
              <a:rPr lang="en-US" dirty="0"/>
              <a:t>If an athlete provides a sample with SG &lt;1.005 or &lt;1.003 he is advised to stop drinking fluid and to wait an hour (or as long as he can) before providing a second sample</a:t>
            </a:r>
          </a:p>
          <a:p>
            <a:r>
              <a:rPr lang="en-US" dirty="0"/>
              <a:t>The athlete will remain in doping control until a satisfactory sample is provided regardless of how long and how many samples this takes</a:t>
            </a:r>
          </a:p>
          <a:p>
            <a:r>
              <a:rPr lang="en-US" dirty="0"/>
              <a:t>An athlete who continues to drink fluid against advice may be charged with tampering with the doping control process</a:t>
            </a:r>
          </a:p>
          <a:p>
            <a:r>
              <a:rPr lang="en-US" dirty="0"/>
              <a:t>The process for collecting sample is as presented earlier</a:t>
            </a:r>
          </a:p>
          <a:p>
            <a:r>
              <a:rPr lang="en-US" dirty="0"/>
              <a:t>All samples are sent to the lab for analysis</a:t>
            </a:r>
          </a:p>
          <a:p>
            <a:endParaRPr lang="en-US" dirty="0"/>
          </a:p>
        </p:txBody>
      </p:sp>
    </p:spTree>
    <p:extLst>
      <p:ext uri="{BB962C8B-B14F-4D97-AF65-F5344CB8AC3E}">
        <p14:creationId xmlns:p14="http://schemas.microsoft.com/office/powerpoint/2010/main" val="2805525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2BEFC-A3B7-1349-82B6-C24F80411502}"/>
              </a:ext>
            </a:extLst>
          </p:cNvPr>
          <p:cNvSpPr>
            <a:spLocks noGrp="1"/>
          </p:cNvSpPr>
          <p:nvPr>
            <p:ph type="title"/>
          </p:nvPr>
        </p:nvSpPr>
        <p:spPr/>
        <p:txBody>
          <a:bodyPr/>
          <a:lstStyle/>
          <a:p>
            <a:r>
              <a:rPr lang="en-US" dirty="0"/>
              <a:t>Partial sample – the athlete provide less than 90mls of urine</a:t>
            </a:r>
          </a:p>
        </p:txBody>
      </p:sp>
      <p:sp>
        <p:nvSpPr>
          <p:cNvPr id="3" name="Content Placeholder 2">
            <a:extLst>
              <a:ext uri="{FF2B5EF4-FFF2-40B4-BE49-F238E27FC236}">
                <a16:creationId xmlns:a16="http://schemas.microsoft.com/office/drawing/2014/main" id="{7C908A58-28F8-9046-8A13-4A1F39D74C36}"/>
              </a:ext>
            </a:extLst>
          </p:cNvPr>
          <p:cNvSpPr>
            <a:spLocks noGrp="1"/>
          </p:cNvSpPr>
          <p:nvPr>
            <p:ph idx="1"/>
          </p:nvPr>
        </p:nvSpPr>
        <p:spPr/>
        <p:txBody>
          <a:bodyPr/>
          <a:lstStyle/>
          <a:p>
            <a:r>
              <a:rPr lang="en-US" dirty="0"/>
              <a:t>If the sample is less than 90 </a:t>
            </a:r>
            <a:r>
              <a:rPr lang="en-US" dirty="0" err="1"/>
              <a:t>mls</a:t>
            </a:r>
            <a:r>
              <a:rPr lang="en-US" dirty="0"/>
              <a:t> it is insufficient for analysis</a:t>
            </a:r>
          </a:p>
          <a:p>
            <a:r>
              <a:rPr lang="en-US" dirty="0"/>
              <a:t>The partial sample is stored and sealed in a numbered partial sample kit and maintained by the DCO</a:t>
            </a:r>
          </a:p>
          <a:p>
            <a:r>
              <a:rPr lang="en-US" dirty="0"/>
              <a:t>Please report any circumstance where the athlete retains the sample </a:t>
            </a:r>
            <a:r>
              <a:rPr lang="en-US" dirty="0">
                <a:hlinkClick r:id="rId2"/>
              </a:rPr>
              <a:t>antidopinghq@worldskate.org</a:t>
            </a:r>
            <a:endParaRPr lang="en-US" dirty="0"/>
          </a:p>
          <a:p>
            <a:r>
              <a:rPr lang="en-US" dirty="0"/>
              <a:t>The process is repeated until at least a combined minimum volume of 90 </a:t>
            </a:r>
            <a:r>
              <a:rPr lang="en-US" dirty="0" err="1"/>
              <a:t>mls</a:t>
            </a:r>
            <a:r>
              <a:rPr lang="en-US" dirty="0"/>
              <a:t> is provided </a:t>
            </a:r>
          </a:p>
          <a:p>
            <a:r>
              <a:rPr lang="en-US" dirty="0"/>
              <a:t>The sample is combined and added to the bottles in the same process as above</a:t>
            </a:r>
          </a:p>
        </p:txBody>
      </p:sp>
    </p:spTree>
    <p:extLst>
      <p:ext uri="{BB962C8B-B14F-4D97-AF65-F5344CB8AC3E}">
        <p14:creationId xmlns:p14="http://schemas.microsoft.com/office/powerpoint/2010/main" val="2862818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descr="The Doping Control process in less than 6 minutes">
            <a:hlinkClick r:id="" action="ppaction://media"/>
            <a:extLst>
              <a:ext uri="{FF2B5EF4-FFF2-40B4-BE49-F238E27FC236}">
                <a16:creationId xmlns:a16="http://schemas.microsoft.com/office/drawing/2014/main" id="{01DBD632-8CC0-2542-A639-DDC5B5959A66}"/>
              </a:ext>
            </a:extLst>
          </p:cNvPr>
          <p:cNvPicPr>
            <a:picLocks noRot="1" noChangeAspect="1"/>
          </p:cNvPicPr>
          <p:nvPr>
            <a:videoFile r:link="rId1"/>
          </p:nvPr>
        </p:nvPicPr>
        <p:blipFill>
          <a:blip r:embed="rId3"/>
          <a:stretch>
            <a:fillRect/>
          </a:stretch>
        </p:blipFill>
        <p:spPr>
          <a:xfrm>
            <a:off x="3048000" y="1714500"/>
            <a:ext cx="6096000" cy="3429000"/>
          </a:xfrm>
          <a:prstGeom prst="rect">
            <a:avLst/>
          </a:prstGeom>
        </p:spPr>
      </p:pic>
    </p:spTree>
    <p:extLst>
      <p:ext uri="{BB962C8B-B14F-4D97-AF65-F5344CB8AC3E}">
        <p14:creationId xmlns:p14="http://schemas.microsoft.com/office/powerpoint/2010/main" val="115685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6C79-619A-354F-9C6F-73E09672D873}"/>
              </a:ext>
            </a:extLst>
          </p:cNvPr>
          <p:cNvSpPr>
            <a:spLocks noGrp="1"/>
          </p:cNvSpPr>
          <p:nvPr>
            <p:ph type="title"/>
          </p:nvPr>
        </p:nvSpPr>
        <p:spPr/>
        <p:txBody>
          <a:bodyPr/>
          <a:lstStyle/>
          <a:p>
            <a:r>
              <a:rPr lang="en-US" dirty="0"/>
              <a:t>Blood test for Growth Hormone or similar</a:t>
            </a:r>
          </a:p>
        </p:txBody>
      </p:sp>
      <p:sp>
        <p:nvSpPr>
          <p:cNvPr id="3" name="Content Placeholder 2">
            <a:extLst>
              <a:ext uri="{FF2B5EF4-FFF2-40B4-BE49-F238E27FC236}">
                <a16:creationId xmlns:a16="http://schemas.microsoft.com/office/drawing/2014/main" id="{40221D5E-C3B6-4A4B-B762-6D3E8FF18ECC}"/>
              </a:ext>
            </a:extLst>
          </p:cNvPr>
          <p:cNvSpPr>
            <a:spLocks noGrp="1"/>
          </p:cNvSpPr>
          <p:nvPr>
            <p:ph idx="1"/>
          </p:nvPr>
        </p:nvSpPr>
        <p:spPr/>
        <p:txBody>
          <a:bodyPr>
            <a:normAutofit lnSpcReduction="10000"/>
          </a:bodyPr>
          <a:lstStyle/>
          <a:p>
            <a:r>
              <a:rPr lang="en-US" dirty="0"/>
              <a:t>Blood samples are taken by Blood Collection Officers (BCO).</a:t>
            </a:r>
          </a:p>
          <a:p>
            <a:r>
              <a:rPr lang="en-US" dirty="0"/>
              <a:t>The DCO may also be a BCO </a:t>
            </a:r>
          </a:p>
          <a:p>
            <a:r>
              <a:rPr lang="en-US" dirty="0"/>
              <a:t>For growth hormone analysis the athlete must be rested for at least 30 minutes after activity</a:t>
            </a:r>
          </a:p>
          <a:p>
            <a:r>
              <a:rPr lang="en-US" dirty="0"/>
              <a:t>The athlete must sit still with feet flat on the floor for at least 10 minutes before the sample is taken</a:t>
            </a:r>
          </a:p>
          <a:p>
            <a:r>
              <a:rPr lang="en-US" dirty="0"/>
              <a:t>The athlete will select a blood sampling kit and sample tubes from a choice of at least three</a:t>
            </a:r>
          </a:p>
        </p:txBody>
      </p:sp>
    </p:spTree>
    <p:extLst>
      <p:ext uri="{BB962C8B-B14F-4D97-AF65-F5344CB8AC3E}">
        <p14:creationId xmlns:p14="http://schemas.microsoft.com/office/powerpoint/2010/main" val="3355635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DB53E-C177-3940-8391-7C065B61B220}"/>
              </a:ext>
            </a:extLst>
          </p:cNvPr>
          <p:cNvSpPr>
            <a:spLocks noGrp="1"/>
          </p:cNvSpPr>
          <p:nvPr>
            <p:ph type="title"/>
          </p:nvPr>
        </p:nvSpPr>
        <p:spPr/>
        <p:txBody>
          <a:bodyPr/>
          <a:lstStyle/>
          <a:p>
            <a:r>
              <a:rPr lang="en-US" dirty="0"/>
              <a:t>Adding the Bar codes to the samples</a:t>
            </a:r>
          </a:p>
        </p:txBody>
      </p:sp>
      <p:sp>
        <p:nvSpPr>
          <p:cNvPr id="3" name="Content Placeholder 2">
            <a:extLst>
              <a:ext uri="{FF2B5EF4-FFF2-40B4-BE49-F238E27FC236}">
                <a16:creationId xmlns:a16="http://schemas.microsoft.com/office/drawing/2014/main" id="{068FD530-A7DE-9B49-AC22-0655677713DF}"/>
              </a:ext>
            </a:extLst>
          </p:cNvPr>
          <p:cNvSpPr>
            <a:spLocks noGrp="1"/>
          </p:cNvSpPr>
          <p:nvPr>
            <p:ph idx="1"/>
          </p:nvPr>
        </p:nvSpPr>
        <p:spPr/>
        <p:txBody>
          <a:bodyPr>
            <a:normAutofit/>
          </a:bodyPr>
          <a:lstStyle/>
          <a:p>
            <a:r>
              <a:rPr lang="en-US" dirty="0"/>
              <a:t>The numbers on the vacutainers and the transport tubes are checked by the athlete and the BCO</a:t>
            </a:r>
          </a:p>
          <a:p>
            <a:r>
              <a:rPr lang="en-US" dirty="0"/>
              <a:t>Bar code stickers are added to the vacutainers at the top of the container along the long axis</a:t>
            </a:r>
          </a:p>
          <a:p>
            <a:r>
              <a:rPr lang="en-US" dirty="0"/>
              <a:t>Once sample collection is completed vacutainers are put in tube for transport and sealed</a:t>
            </a:r>
          </a:p>
          <a:p>
            <a:r>
              <a:rPr lang="en-US" dirty="0"/>
              <a:t>Paperwork is completed and signed by BCO, DCO and the athlete</a:t>
            </a:r>
          </a:p>
          <a:p>
            <a:endParaRPr lang="en-US" dirty="0"/>
          </a:p>
        </p:txBody>
      </p:sp>
    </p:spTree>
    <p:extLst>
      <p:ext uri="{BB962C8B-B14F-4D97-AF65-F5344CB8AC3E}">
        <p14:creationId xmlns:p14="http://schemas.microsoft.com/office/powerpoint/2010/main" val="3472053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78D5C-EC53-7B48-989F-007F756A834A}"/>
              </a:ext>
            </a:extLst>
          </p:cNvPr>
          <p:cNvSpPr>
            <a:spLocks noGrp="1"/>
          </p:cNvSpPr>
          <p:nvPr>
            <p:ph type="title"/>
          </p:nvPr>
        </p:nvSpPr>
        <p:spPr/>
        <p:txBody>
          <a:bodyPr/>
          <a:lstStyle/>
          <a:p>
            <a:r>
              <a:rPr lang="en-US" dirty="0"/>
              <a:t>Sample collection for Blood passport</a:t>
            </a:r>
          </a:p>
        </p:txBody>
      </p:sp>
      <p:sp>
        <p:nvSpPr>
          <p:cNvPr id="3" name="Content Placeholder 2">
            <a:extLst>
              <a:ext uri="{FF2B5EF4-FFF2-40B4-BE49-F238E27FC236}">
                <a16:creationId xmlns:a16="http://schemas.microsoft.com/office/drawing/2014/main" id="{18AD9B5B-7A78-D940-9697-BE13B45FE5A3}"/>
              </a:ext>
            </a:extLst>
          </p:cNvPr>
          <p:cNvSpPr>
            <a:spLocks noGrp="1"/>
          </p:cNvSpPr>
          <p:nvPr>
            <p:ph idx="1"/>
          </p:nvPr>
        </p:nvSpPr>
        <p:spPr/>
        <p:txBody>
          <a:bodyPr/>
          <a:lstStyle/>
          <a:p>
            <a:r>
              <a:rPr lang="en-US" sz="2400" dirty="0"/>
              <a:t>The athlete must have been rested for at least 2 hours before sample collection</a:t>
            </a:r>
          </a:p>
          <a:p>
            <a:pPr marL="0" indent="0">
              <a:buNone/>
            </a:pPr>
            <a:endParaRPr lang="en-US" sz="2400" dirty="0"/>
          </a:p>
          <a:p>
            <a:endParaRPr lang="en-US" sz="2400" dirty="0"/>
          </a:p>
          <a:p>
            <a:r>
              <a:rPr lang="en-US" sz="2400" dirty="0"/>
              <a:t>All  other parameters for blood sampling for GH apply</a:t>
            </a:r>
          </a:p>
          <a:p>
            <a:pPr marL="0" indent="0">
              <a:buNone/>
            </a:pPr>
            <a:endParaRPr lang="en-US" dirty="0"/>
          </a:p>
        </p:txBody>
      </p:sp>
    </p:spTree>
    <p:extLst>
      <p:ext uri="{BB962C8B-B14F-4D97-AF65-F5344CB8AC3E}">
        <p14:creationId xmlns:p14="http://schemas.microsoft.com/office/powerpoint/2010/main" val="8895105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E4A1E-49CD-154F-B8BA-1FEF7A207695}"/>
              </a:ext>
            </a:extLst>
          </p:cNvPr>
          <p:cNvSpPr>
            <a:spLocks noGrp="1"/>
          </p:cNvSpPr>
          <p:nvPr>
            <p:ph type="title"/>
          </p:nvPr>
        </p:nvSpPr>
        <p:spPr/>
        <p:txBody>
          <a:bodyPr/>
          <a:lstStyle/>
          <a:p>
            <a:r>
              <a:rPr lang="en-US" dirty="0"/>
              <a:t>Video of Doping Control Process </a:t>
            </a:r>
            <a:br>
              <a:rPr lang="en-US" dirty="0"/>
            </a:br>
            <a:r>
              <a:rPr lang="en-US" dirty="0"/>
              <a:t>Urine $ Blood</a:t>
            </a:r>
          </a:p>
        </p:txBody>
      </p:sp>
      <p:sp>
        <p:nvSpPr>
          <p:cNvPr id="3" name="Content Placeholder 2">
            <a:extLst>
              <a:ext uri="{FF2B5EF4-FFF2-40B4-BE49-F238E27FC236}">
                <a16:creationId xmlns:a16="http://schemas.microsoft.com/office/drawing/2014/main" id="{81BFF5ED-7D99-1148-96BE-8651CE08B949}"/>
              </a:ext>
            </a:extLst>
          </p:cNvPr>
          <p:cNvSpPr>
            <a:spLocks noGrp="1"/>
          </p:cNvSpPr>
          <p:nvPr>
            <p:ph idx="1"/>
          </p:nvPr>
        </p:nvSpPr>
        <p:spPr>
          <a:xfrm>
            <a:off x="1461518" y="2015732"/>
            <a:ext cx="9603275" cy="3450613"/>
          </a:xfrm>
        </p:spPr>
        <p:txBody>
          <a:bodyPr/>
          <a:lstStyle/>
          <a:p>
            <a:r>
              <a:rPr lang="en-US" dirty="0"/>
              <a:t> </a:t>
            </a:r>
            <a:r>
              <a:rPr lang="en-US" dirty="0">
                <a:hlinkClick r:id="rId2"/>
              </a:rPr>
              <a:t>https://www.youtube.com/watch?v=388W2sk4l4A</a:t>
            </a:r>
            <a:r>
              <a:rPr lang="en-US" dirty="0"/>
              <a:t> Scottish Rugby</a:t>
            </a:r>
          </a:p>
          <a:p>
            <a:endParaRPr lang="en-US" dirty="0"/>
          </a:p>
          <a:p>
            <a:r>
              <a:rPr lang="en-US" dirty="0">
                <a:hlinkClick r:id="rId3"/>
              </a:rPr>
              <a:t>https://</a:t>
            </a:r>
            <a:r>
              <a:rPr lang="en-US" dirty="0" err="1">
                <a:hlinkClick r:id="rId3"/>
              </a:rPr>
              <a:t>www.youtube.com</a:t>
            </a:r>
            <a:r>
              <a:rPr lang="en-US" dirty="0">
                <a:hlinkClick r:id="rId3"/>
              </a:rPr>
              <a:t>/</a:t>
            </a:r>
            <a:r>
              <a:rPr lang="en-US" dirty="0" err="1">
                <a:hlinkClick r:id="rId3"/>
              </a:rPr>
              <a:t>watch?v</a:t>
            </a:r>
            <a:r>
              <a:rPr lang="en-US" dirty="0">
                <a:hlinkClick r:id="rId3"/>
              </a:rPr>
              <a:t>=_p849msht_A SIA </a:t>
            </a:r>
            <a:r>
              <a:rPr lang="en-US" dirty="0"/>
              <a:t>(ASADA)</a:t>
            </a:r>
          </a:p>
          <a:p>
            <a:endParaRPr lang="en-US" dirty="0"/>
          </a:p>
          <a:p>
            <a:r>
              <a:rPr lang="en-US" dirty="0">
                <a:hlinkClick r:id="rId4"/>
              </a:rPr>
              <a:t>https://www.youtube.com/watch?v=mjL5x3mVeNA</a:t>
            </a:r>
            <a:r>
              <a:rPr lang="en-US" dirty="0"/>
              <a:t> (athletes talk about doping control</a:t>
            </a:r>
          </a:p>
          <a:p>
            <a:pPr marL="0" indent="0">
              <a:buNone/>
            </a:pPr>
            <a:endParaRPr lang="en-US" dirty="0"/>
          </a:p>
          <a:p>
            <a:r>
              <a:rPr lang="en-US" dirty="0">
                <a:hlinkClick r:id="rId5"/>
              </a:rPr>
              <a:t>https://www.youtube.com/watch?v=pkLugC1B9tw</a:t>
            </a:r>
            <a:r>
              <a:rPr lang="en-US" dirty="0"/>
              <a:t> (how to prepare for first test)</a:t>
            </a:r>
          </a:p>
        </p:txBody>
      </p:sp>
    </p:spTree>
    <p:extLst>
      <p:ext uri="{BB962C8B-B14F-4D97-AF65-F5344CB8AC3E}">
        <p14:creationId xmlns:p14="http://schemas.microsoft.com/office/powerpoint/2010/main" val="1629090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descr="Australian athletes talk about how you can prepare for doping control">
            <a:hlinkClick r:id="" action="ppaction://media"/>
            <a:extLst>
              <a:ext uri="{FF2B5EF4-FFF2-40B4-BE49-F238E27FC236}">
                <a16:creationId xmlns:a16="http://schemas.microsoft.com/office/drawing/2014/main" id="{C680B587-8790-A546-8406-3327E074E309}"/>
              </a:ext>
            </a:extLst>
          </p:cNvPr>
          <p:cNvPicPr>
            <a:picLocks noRot="1" noChangeAspect="1"/>
          </p:cNvPicPr>
          <p:nvPr>
            <a:videoFile r:link="rId1"/>
          </p:nvPr>
        </p:nvPicPr>
        <p:blipFill>
          <a:blip r:embed="rId3"/>
          <a:stretch>
            <a:fillRect/>
          </a:stretch>
        </p:blipFill>
        <p:spPr>
          <a:xfrm>
            <a:off x="3048000" y="1714500"/>
            <a:ext cx="6096000" cy="3429000"/>
          </a:xfrm>
          <a:prstGeom prst="rect">
            <a:avLst/>
          </a:prstGeom>
        </p:spPr>
      </p:pic>
    </p:spTree>
    <p:extLst>
      <p:ext uri="{BB962C8B-B14F-4D97-AF65-F5344CB8AC3E}">
        <p14:creationId xmlns:p14="http://schemas.microsoft.com/office/powerpoint/2010/main" val="396062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descr="Anti-Doping -- Sample Collection Process">
            <a:hlinkClick r:id="" action="ppaction://media"/>
            <a:extLst>
              <a:ext uri="{FF2B5EF4-FFF2-40B4-BE49-F238E27FC236}">
                <a16:creationId xmlns:a16="http://schemas.microsoft.com/office/drawing/2014/main" id="{9CBB6051-22CE-FC48-A3FF-BD3BF3EA359D}"/>
              </a:ext>
            </a:extLst>
          </p:cNvPr>
          <p:cNvPicPr>
            <a:picLocks noRot="1" noChangeAspect="1"/>
          </p:cNvPicPr>
          <p:nvPr>
            <a:videoFile r:link="rId1"/>
          </p:nvPr>
        </p:nvPicPr>
        <p:blipFill>
          <a:blip r:embed="rId3"/>
          <a:stretch>
            <a:fillRect/>
          </a:stretch>
        </p:blipFill>
        <p:spPr>
          <a:xfrm>
            <a:off x="3181350" y="1244600"/>
            <a:ext cx="5829300" cy="4368800"/>
          </a:xfrm>
          <a:prstGeom prst="rect">
            <a:avLst/>
          </a:prstGeom>
        </p:spPr>
      </p:pic>
    </p:spTree>
    <p:extLst>
      <p:ext uri="{BB962C8B-B14F-4D97-AF65-F5344CB8AC3E}">
        <p14:creationId xmlns:p14="http://schemas.microsoft.com/office/powerpoint/2010/main" val="3981668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descr="Australian athletes talk about their first doping control test">
            <a:hlinkClick r:id="" action="ppaction://media"/>
            <a:extLst>
              <a:ext uri="{FF2B5EF4-FFF2-40B4-BE49-F238E27FC236}">
                <a16:creationId xmlns:a16="http://schemas.microsoft.com/office/drawing/2014/main" id="{3BBC6331-A670-7E43-A574-8576B1B9DB05}"/>
              </a:ext>
            </a:extLst>
          </p:cNvPr>
          <p:cNvPicPr>
            <a:picLocks noRot="1" noChangeAspect="1"/>
          </p:cNvPicPr>
          <p:nvPr>
            <a:videoFile r:link="rId1"/>
          </p:nvPr>
        </p:nvPicPr>
        <p:blipFill>
          <a:blip r:embed="rId3"/>
          <a:stretch>
            <a:fillRect/>
          </a:stretch>
        </p:blipFill>
        <p:spPr>
          <a:xfrm>
            <a:off x="3048000" y="1714500"/>
            <a:ext cx="6096000" cy="3429000"/>
          </a:xfrm>
          <a:prstGeom prst="rect">
            <a:avLst/>
          </a:prstGeom>
        </p:spPr>
      </p:pic>
    </p:spTree>
    <p:extLst>
      <p:ext uri="{BB962C8B-B14F-4D97-AF65-F5344CB8AC3E}">
        <p14:creationId xmlns:p14="http://schemas.microsoft.com/office/powerpoint/2010/main" val="1658845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4E078-958E-774B-B3A2-2D136EFD1E88}"/>
              </a:ext>
            </a:extLst>
          </p:cNvPr>
          <p:cNvSpPr>
            <a:spLocks noGrp="1"/>
          </p:cNvSpPr>
          <p:nvPr>
            <p:ph type="title"/>
          </p:nvPr>
        </p:nvSpPr>
        <p:spPr/>
        <p:txBody>
          <a:bodyPr/>
          <a:lstStyle/>
          <a:p>
            <a:r>
              <a:rPr lang="en-US" dirty="0"/>
              <a:t>Types of tests</a:t>
            </a:r>
          </a:p>
        </p:txBody>
      </p:sp>
      <p:sp>
        <p:nvSpPr>
          <p:cNvPr id="3" name="Content Placeholder 2">
            <a:extLst>
              <a:ext uri="{FF2B5EF4-FFF2-40B4-BE49-F238E27FC236}">
                <a16:creationId xmlns:a16="http://schemas.microsoft.com/office/drawing/2014/main" id="{92269ABE-8D9F-0A4B-A8AC-33E202CF516D}"/>
              </a:ext>
            </a:extLst>
          </p:cNvPr>
          <p:cNvSpPr>
            <a:spLocks noGrp="1"/>
          </p:cNvSpPr>
          <p:nvPr>
            <p:ph idx="1"/>
          </p:nvPr>
        </p:nvSpPr>
        <p:spPr/>
        <p:txBody>
          <a:bodyPr>
            <a:normAutofit lnSpcReduction="10000"/>
          </a:bodyPr>
          <a:lstStyle/>
          <a:p>
            <a:r>
              <a:rPr lang="en-US" dirty="0"/>
              <a:t>In competition</a:t>
            </a:r>
          </a:p>
          <a:p>
            <a:pPr lvl="1"/>
            <a:r>
              <a:rPr lang="en-US" dirty="0"/>
              <a:t>Between 11.59pm on the day before the competition until the all samples are collected and the competition is cleared from doping control</a:t>
            </a:r>
          </a:p>
          <a:p>
            <a:pPr lvl="1"/>
            <a:r>
              <a:rPr lang="en-US" dirty="0"/>
              <a:t>Out of competition – a test done at any other time</a:t>
            </a:r>
          </a:p>
          <a:p>
            <a:pPr lvl="1"/>
            <a:endParaRPr lang="en-US" dirty="0"/>
          </a:p>
          <a:p>
            <a:r>
              <a:rPr lang="en-US" dirty="0"/>
              <a:t>Types of test</a:t>
            </a:r>
          </a:p>
          <a:p>
            <a:pPr lvl="1"/>
            <a:r>
              <a:rPr lang="en-US" dirty="0"/>
              <a:t>Urine</a:t>
            </a:r>
          </a:p>
          <a:p>
            <a:pPr lvl="1"/>
            <a:r>
              <a:rPr lang="en-US" dirty="0"/>
              <a:t>Blood </a:t>
            </a:r>
          </a:p>
          <a:p>
            <a:pPr lvl="1"/>
            <a:r>
              <a:rPr lang="en-US" dirty="0"/>
              <a:t>Blood for </a:t>
            </a:r>
            <a:r>
              <a:rPr lang="en-US" dirty="0" err="1"/>
              <a:t>haematological</a:t>
            </a:r>
            <a:r>
              <a:rPr lang="en-US" dirty="0"/>
              <a:t> passport</a:t>
            </a:r>
          </a:p>
        </p:txBody>
      </p:sp>
    </p:spTree>
    <p:extLst>
      <p:ext uri="{BB962C8B-B14F-4D97-AF65-F5344CB8AC3E}">
        <p14:creationId xmlns:p14="http://schemas.microsoft.com/office/powerpoint/2010/main" val="1403391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D38F7-C5B0-1B43-A1A2-C147CDF78E80}"/>
              </a:ext>
            </a:extLst>
          </p:cNvPr>
          <p:cNvSpPr>
            <a:spLocks noGrp="1"/>
          </p:cNvSpPr>
          <p:nvPr>
            <p:ph type="title"/>
          </p:nvPr>
        </p:nvSpPr>
        <p:spPr/>
        <p:txBody>
          <a:bodyPr/>
          <a:lstStyle/>
          <a:p>
            <a:r>
              <a:rPr lang="en-US" dirty="0"/>
              <a:t>Notification</a:t>
            </a:r>
          </a:p>
        </p:txBody>
      </p:sp>
      <p:sp>
        <p:nvSpPr>
          <p:cNvPr id="3" name="Content Placeholder 2">
            <a:extLst>
              <a:ext uri="{FF2B5EF4-FFF2-40B4-BE49-F238E27FC236}">
                <a16:creationId xmlns:a16="http://schemas.microsoft.com/office/drawing/2014/main" id="{BEC4C724-70AF-C149-AE28-D8CD55DCBBBC}"/>
              </a:ext>
            </a:extLst>
          </p:cNvPr>
          <p:cNvSpPr>
            <a:spLocks noGrp="1"/>
          </p:cNvSpPr>
          <p:nvPr>
            <p:ph idx="1"/>
          </p:nvPr>
        </p:nvSpPr>
        <p:spPr/>
        <p:txBody>
          <a:bodyPr>
            <a:normAutofit fontScale="92500" lnSpcReduction="10000"/>
          </a:bodyPr>
          <a:lstStyle/>
          <a:p>
            <a:r>
              <a:rPr lang="en-US" dirty="0"/>
              <a:t>The chaperone will approach you and inform you you have been selected for doping control</a:t>
            </a:r>
          </a:p>
          <a:p>
            <a:r>
              <a:rPr lang="en-US" dirty="0"/>
              <a:t>The chaperone will show you ID</a:t>
            </a:r>
          </a:p>
          <a:p>
            <a:r>
              <a:rPr lang="en-US" dirty="0"/>
              <a:t>She will check your ID -  document with photo and number</a:t>
            </a:r>
          </a:p>
          <a:p>
            <a:r>
              <a:rPr lang="en-US" dirty="0"/>
              <a:t>She will inform you of your rights and responsibilities</a:t>
            </a:r>
          </a:p>
          <a:p>
            <a:r>
              <a:rPr lang="en-US" dirty="0"/>
              <a:t>She will tell you whether you are having a blood or urine test or both</a:t>
            </a:r>
          </a:p>
          <a:p>
            <a:r>
              <a:rPr lang="en-US" dirty="0"/>
              <a:t>You and the chaperone must record the exact time of notification, your ID details on the form and you both sign the form</a:t>
            </a:r>
          </a:p>
          <a:p>
            <a:r>
              <a:rPr lang="en-US" dirty="0"/>
              <a:t>You must go with the chaperone to the doping control station immediately</a:t>
            </a:r>
          </a:p>
        </p:txBody>
      </p:sp>
    </p:spTree>
    <p:extLst>
      <p:ext uri="{BB962C8B-B14F-4D97-AF65-F5344CB8AC3E}">
        <p14:creationId xmlns:p14="http://schemas.microsoft.com/office/powerpoint/2010/main" val="3868503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FE47F-E343-3445-A300-20D9DFA056DB}"/>
              </a:ext>
            </a:extLst>
          </p:cNvPr>
          <p:cNvSpPr>
            <a:spLocks noGrp="1"/>
          </p:cNvSpPr>
          <p:nvPr>
            <p:ph type="title"/>
          </p:nvPr>
        </p:nvSpPr>
        <p:spPr/>
        <p:txBody>
          <a:bodyPr/>
          <a:lstStyle/>
          <a:p>
            <a:r>
              <a:rPr lang="en-US" dirty="0"/>
              <a:t>Athletes Rights &amp; Responsibilities</a:t>
            </a:r>
          </a:p>
        </p:txBody>
      </p:sp>
      <p:sp>
        <p:nvSpPr>
          <p:cNvPr id="3" name="Content Placeholder 2">
            <a:extLst>
              <a:ext uri="{FF2B5EF4-FFF2-40B4-BE49-F238E27FC236}">
                <a16:creationId xmlns:a16="http://schemas.microsoft.com/office/drawing/2014/main" id="{F9F9D098-21D9-D044-8EB1-498FD31F4FB2}"/>
              </a:ext>
            </a:extLst>
          </p:cNvPr>
          <p:cNvSpPr>
            <a:spLocks noGrp="1"/>
          </p:cNvSpPr>
          <p:nvPr>
            <p:ph idx="1"/>
          </p:nvPr>
        </p:nvSpPr>
        <p:spPr/>
        <p:txBody>
          <a:bodyPr>
            <a:normAutofit fontScale="85000" lnSpcReduction="20000"/>
          </a:bodyPr>
          <a:lstStyle/>
          <a:p>
            <a:r>
              <a:rPr lang="en-US" dirty="0"/>
              <a:t>You must stay in the sight of the chaperone at all times</a:t>
            </a:r>
          </a:p>
          <a:p>
            <a:r>
              <a:rPr lang="en-US" dirty="0"/>
              <a:t>You must comply with the request to provide a sample</a:t>
            </a:r>
          </a:p>
          <a:p>
            <a:r>
              <a:rPr lang="en-US" dirty="0"/>
              <a:t>To have type of test and process explained to you</a:t>
            </a:r>
          </a:p>
          <a:p>
            <a:r>
              <a:rPr lang="en-US" dirty="0"/>
              <a:t>You may request a delay to find a representative and/or an interpreter and other reason on next slide</a:t>
            </a:r>
          </a:p>
          <a:p>
            <a:r>
              <a:rPr lang="en-US" dirty="0"/>
              <a:t>Athletes who are under 18 must have a representative with them. If none available DCO should appoint a suitable person</a:t>
            </a:r>
          </a:p>
          <a:p>
            <a:r>
              <a:rPr lang="en-US" dirty="0"/>
              <a:t>You must not pass urine between notification and providing a sample</a:t>
            </a:r>
          </a:p>
          <a:p>
            <a:r>
              <a:rPr lang="en-US" dirty="0"/>
              <a:t>You will be provided with sealed drinks</a:t>
            </a:r>
          </a:p>
          <a:p>
            <a:r>
              <a:rPr lang="en-US" dirty="0"/>
              <a:t>You may consume your own food and drink but you take total responsibility for what you ingest</a:t>
            </a:r>
          </a:p>
          <a:p>
            <a:endParaRPr lang="en-US" dirty="0"/>
          </a:p>
        </p:txBody>
      </p:sp>
    </p:spTree>
    <p:extLst>
      <p:ext uri="{BB962C8B-B14F-4D97-AF65-F5344CB8AC3E}">
        <p14:creationId xmlns:p14="http://schemas.microsoft.com/office/powerpoint/2010/main" val="719644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BF396-295A-3943-9B5C-81AA6D008859}"/>
              </a:ext>
            </a:extLst>
          </p:cNvPr>
          <p:cNvSpPr>
            <a:spLocks noGrp="1"/>
          </p:cNvSpPr>
          <p:nvPr>
            <p:ph type="title"/>
          </p:nvPr>
        </p:nvSpPr>
        <p:spPr/>
        <p:txBody>
          <a:bodyPr/>
          <a:lstStyle/>
          <a:p>
            <a:r>
              <a:rPr lang="en-US" dirty="0"/>
              <a:t>Permitted reason for delay in arrival at doping control station (DCS)</a:t>
            </a:r>
          </a:p>
        </p:txBody>
      </p:sp>
      <p:sp>
        <p:nvSpPr>
          <p:cNvPr id="3" name="Content Placeholder 2">
            <a:extLst>
              <a:ext uri="{FF2B5EF4-FFF2-40B4-BE49-F238E27FC236}">
                <a16:creationId xmlns:a16="http://schemas.microsoft.com/office/drawing/2014/main" id="{F21B98CA-4762-8D4D-B98B-6ACE4E536808}"/>
              </a:ext>
            </a:extLst>
          </p:cNvPr>
          <p:cNvSpPr>
            <a:spLocks noGrp="1"/>
          </p:cNvSpPr>
          <p:nvPr>
            <p:ph idx="1"/>
          </p:nvPr>
        </p:nvSpPr>
        <p:spPr/>
        <p:txBody>
          <a:bodyPr/>
          <a:lstStyle/>
          <a:p>
            <a:r>
              <a:rPr lang="en-US" dirty="0"/>
              <a:t>Locating a representative – obligatory </a:t>
            </a:r>
            <a:r>
              <a:rPr lang="en-US"/>
              <a:t>for athletes </a:t>
            </a:r>
            <a:r>
              <a:rPr lang="en-US" dirty="0"/>
              <a:t>who are minor or protected</a:t>
            </a:r>
          </a:p>
          <a:p>
            <a:r>
              <a:rPr lang="en-US" dirty="0"/>
              <a:t>Urgent and necessary medical treatment</a:t>
            </a:r>
          </a:p>
          <a:p>
            <a:r>
              <a:rPr lang="en-US" dirty="0"/>
              <a:t>Press conference and other media commitments</a:t>
            </a:r>
          </a:p>
          <a:p>
            <a:r>
              <a:rPr lang="en-US" dirty="0"/>
              <a:t>Cool down</a:t>
            </a:r>
          </a:p>
          <a:p>
            <a:r>
              <a:rPr lang="en-US" dirty="0"/>
              <a:t>Competing in another event in short time frame </a:t>
            </a:r>
          </a:p>
          <a:p>
            <a:r>
              <a:rPr lang="en-US" dirty="0"/>
              <a:t>Medal ceremony</a:t>
            </a:r>
          </a:p>
          <a:p>
            <a:r>
              <a:rPr lang="en-US" dirty="0"/>
              <a:t>You must remain in clear view of the chaperone at all times</a:t>
            </a:r>
          </a:p>
        </p:txBody>
      </p:sp>
    </p:spTree>
    <p:extLst>
      <p:ext uri="{BB962C8B-B14F-4D97-AF65-F5344CB8AC3E}">
        <p14:creationId xmlns:p14="http://schemas.microsoft.com/office/powerpoint/2010/main" val="3377605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BDD98-EAAE-E944-9660-E10AE33A5DF0}"/>
              </a:ext>
            </a:extLst>
          </p:cNvPr>
          <p:cNvSpPr>
            <a:spLocks noGrp="1"/>
          </p:cNvSpPr>
          <p:nvPr>
            <p:ph type="title"/>
          </p:nvPr>
        </p:nvSpPr>
        <p:spPr/>
        <p:txBody>
          <a:bodyPr/>
          <a:lstStyle/>
          <a:p>
            <a:r>
              <a:rPr lang="en-US" dirty="0"/>
              <a:t>IN the doping control station</a:t>
            </a:r>
          </a:p>
        </p:txBody>
      </p:sp>
      <p:sp>
        <p:nvSpPr>
          <p:cNvPr id="3" name="Content Placeholder 2">
            <a:extLst>
              <a:ext uri="{FF2B5EF4-FFF2-40B4-BE49-F238E27FC236}">
                <a16:creationId xmlns:a16="http://schemas.microsoft.com/office/drawing/2014/main" id="{4CEB2D6C-9B16-E346-9994-36F0F13B2211}"/>
              </a:ext>
            </a:extLst>
          </p:cNvPr>
          <p:cNvSpPr>
            <a:spLocks noGrp="1"/>
          </p:cNvSpPr>
          <p:nvPr>
            <p:ph idx="1"/>
          </p:nvPr>
        </p:nvSpPr>
        <p:spPr/>
        <p:txBody>
          <a:bodyPr/>
          <a:lstStyle/>
          <a:p>
            <a:r>
              <a:rPr lang="en-US" dirty="0"/>
              <a:t>On arrival you and your representative must sign in</a:t>
            </a:r>
          </a:p>
          <a:p>
            <a:r>
              <a:rPr lang="en-US" dirty="0"/>
              <a:t>You must sign out and in if you are given permission to leave for any reason and return</a:t>
            </a:r>
          </a:p>
          <a:p>
            <a:r>
              <a:rPr lang="en-US" dirty="0"/>
              <a:t>You, your representative and the chaperone wait in the waiting room until you are ready the complete the test</a:t>
            </a:r>
          </a:p>
          <a:p>
            <a:r>
              <a:rPr lang="en-US" dirty="0"/>
              <a:t>Sealed drinks are provided – always use a sealed drink and ensure you keep your drink with you at all times or get a new sealed one if you have left it unattended</a:t>
            </a:r>
          </a:p>
          <a:p>
            <a:r>
              <a:rPr lang="en-US" dirty="0"/>
              <a:t>You must not use mobile phones or take photos in the doping control station</a:t>
            </a:r>
          </a:p>
          <a:p>
            <a:endParaRPr lang="en-US" dirty="0"/>
          </a:p>
        </p:txBody>
      </p:sp>
    </p:spTree>
    <p:extLst>
      <p:ext uri="{BB962C8B-B14F-4D97-AF65-F5344CB8AC3E}">
        <p14:creationId xmlns:p14="http://schemas.microsoft.com/office/powerpoint/2010/main" val="2494237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831515D-552B-E944-87E3-E6FE79D19E1A}"/>
              </a:ext>
            </a:extLst>
          </p:cNvPr>
          <p:cNvSpPr>
            <a:spLocks noChangeArrowheads="1"/>
          </p:cNvSpPr>
          <p:nvPr/>
        </p:nvSpPr>
        <p:spPr bwMode="auto">
          <a:xfrm>
            <a:off x="0" y="25224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7CEF8304-E4D1-DF4A-A980-232C2E1E49C9}"/>
              </a:ext>
            </a:extLst>
          </p:cNvPr>
          <p:cNvSpPr>
            <a:spLocks noChangeArrowheads="1"/>
          </p:cNvSpPr>
          <p:nvPr/>
        </p:nvSpPr>
        <p:spPr bwMode="auto">
          <a:xfrm>
            <a:off x="1370330" y="1411605"/>
            <a:ext cx="6400800" cy="318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25100"/>
              </a:lnSpc>
            </a:pPr>
            <a:r>
              <a:rPr lang="en-US" sz="1200">
                <a:effectLst/>
                <a:latin typeface="Times New Roman" panose="02020603050405020304" pitchFamily="18" charset="0"/>
                <a:ea typeface="Times New Roman" panose="02020603050405020304" pitchFamily="18" charset="0"/>
              </a:rPr>
              <a:t> </a:t>
            </a:r>
            <a:endParaRPr lang="en-AU" sz="1200">
              <a:effectLst/>
              <a:latin typeface="Times New Roman" panose="02020603050405020304" pitchFamily="18" charset="0"/>
              <a:ea typeface="Times New Roman" panose="02020603050405020304" pitchFamily="18" charset="0"/>
            </a:endParaRPr>
          </a:p>
          <a:p>
            <a:r>
              <a:rPr lang="en-US" sz="1200">
                <a:effectLst/>
                <a:latin typeface="Times New Roman" panose="02020603050405020304" pitchFamily="18" charset="0"/>
                <a:ea typeface="Times New Roman" panose="02020603050405020304" pitchFamily="18" charset="0"/>
              </a:rPr>
              <a:t> </a:t>
            </a:r>
            <a:endParaRPr lang="en-AU" sz="1200">
              <a:effectLst/>
              <a:latin typeface="Times New Roman" panose="02020603050405020304" pitchFamily="18" charset="0"/>
              <a:ea typeface="Times New Roman" panose="02020603050405020304" pitchFamily="18" charset="0"/>
            </a:endParaRPr>
          </a:p>
        </p:txBody>
      </p:sp>
      <p:pic>
        <p:nvPicPr>
          <p:cNvPr id="5" name="Picture 4">
            <a:extLst>
              <a:ext uri="{FF2B5EF4-FFF2-40B4-BE49-F238E27FC236}">
                <a16:creationId xmlns:a16="http://schemas.microsoft.com/office/drawing/2014/main" id="{E3CF9DB3-34CD-314E-9401-189D60E6A65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70330" y="1071551"/>
            <a:ext cx="8303610" cy="3867808"/>
          </a:xfrm>
          <a:prstGeom prst="rect">
            <a:avLst/>
          </a:prstGeom>
          <a:noFill/>
          <a:ln>
            <a:noFill/>
          </a:ln>
        </p:spPr>
      </p:pic>
    </p:spTree>
    <p:extLst>
      <p:ext uri="{BB962C8B-B14F-4D97-AF65-F5344CB8AC3E}">
        <p14:creationId xmlns:p14="http://schemas.microsoft.com/office/powerpoint/2010/main" val="1009735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07A30-EC27-5C42-BB15-4C6CE4A7FD1A}"/>
              </a:ext>
            </a:extLst>
          </p:cNvPr>
          <p:cNvSpPr>
            <a:spLocks noGrp="1"/>
          </p:cNvSpPr>
          <p:nvPr>
            <p:ph type="title"/>
          </p:nvPr>
        </p:nvSpPr>
        <p:spPr/>
        <p:txBody>
          <a:bodyPr/>
          <a:lstStyle/>
          <a:p>
            <a:r>
              <a:rPr lang="en-US" dirty="0"/>
              <a:t>Who is in control at the doping control station?</a:t>
            </a:r>
          </a:p>
        </p:txBody>
      </p:sp>
      <p:sp>
        <p:nvSpPr>
          <p:cNvPr id="3" name="Content Placeholder 2">
            <a:extLst>
              <a:ext uri="{FF2B5EF4-FFF2-40B4-BE49-F238E27FC236}">
                <a16:creationId xmlns:a16="http://schemas.microsoft.com/office/drawing/2014/main" id="{A307905C-00D7-1542-B2DB-9F1293CFDB43}"/>
              </a:ext>
            </a:extLst>
          </p:cNvPr>
          <p:cNvSpPr>
            <a:spLocks noGrp="1"/>
          </p:cNvSpPr>
          <p:nvPr>
            <p:ph idx="1"/>
          </p:nvPr>
        </p:nvSpPr>
        <p:spPr/>
        <p:txBody>
          <a:bodyPr/>
          <a:lstStyle/>
          <a:p>
            <a:r>
              <a:rPr lang="en-US" dirty="0"/>
              <a:t>The DCO is in control at the doping control station</a:t>
            </a:r>
          </a:p>
          <a:p>
            <a:r>
              <a:rPr lang="en-US" dirty="0"/>
              <a:t>The athlete, athlete representative, National Federation, World Skate representative or other persons are not permitted to interfere with the doping control process</a:t>
            </a:r>
          </a:p>
          <a:p>
            <a:r>
              <a:rPr lang="en-US" dirty="0"/>
              <a:t>Any failure to comply with instructions from the DCO by any person may be considered as tampering with the process and may attract a charge of Anti-Doping Rule Violation (ADRV)</a:t>
            </a:r>
          </a:p>
          <a:p>
            <a:r>
              <a:rPr lang="en-US" dirty="0"/>
              <a:t>Any attempt to intimidate any of the doping control team may also be charged as an Anti-Doping Rule Violation</a:t>
            </a:r>
          </a:p>
        </p:txBody>
      </p:sp>
    </p:spTree>
    <p:extLst>
      <p:ext uri="{BB962C8B-B14F-4D97-AF65-F5344CB8AC3E}">
        <p14:creationId xmlns:p14="http://schemas.microsoft.com/office/powerpoint/2010/main" val="107289634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{F6CA4B5D-F057-F54E-8C48-05C790832129}tf10001119</Template>
  <TotalTime>261</TotalTime>
  <Words>1806</Words>
  <Application>Microsoft Macintosh PowerPoint</Application>
  <PresentationFormat>Widescreen</PresentationFormat>
  <Paragraphs>136</Paragraphs>
  <Slides>26</Slides>
  <Notes>0</Notes>
  <HiddenSlides>0</HiddenSlides>
  <MMClips>4</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Gill Sans MT</vt:lpstr>
      <vt:lpstr>Times New Roman</vt:lpstr>
      <vt:lpstr>Gallery</vt:lpstr>
      <vt:lpstr>So I’ve been selection for a doping test</vt:lpstr>
      <vt:lpstr>PowerPoint Presentation</vt:lpstr>
      <vt:lpstr>Types of tests</vt:lpstr>
      <vt:lpstr>Notification</vt:lpstr>
      <vt:lpstr>Athletes Rights &amp; Responsibilities</vt:lpstr>
      <vt:lpstr>Permitted reason for delay in arrival at doping control station (DCS)</vt:lpstr>
      <vt:lpstr>IN the doping control station</vt:lpstr>
      <vt:lpstr>PowerPoint Presentation</vt:lpstr>
      <vt:lpstr>Who is in control at the doping control station?</vt:lpstr>
      <vt:lpstr>Time to do the test</vt:lpstr>
      <vt:lpstr>The process of sample collection</vt:lpstr>
      <vt:lpstr>In the toilet</vt:lpstr>
      <vt:lpstr>What happens now I have provided the sample</vt:lpstr>
      <vt:lpstr>Pouring the sample in to the bottles</vt:lpstr>
      <vt:lpstr>Completing the paperwork</vt:lpstr>
      <vt:lpstr>Completing the Paperwork</vt:lpstr>
      <vt:lpstr>Dilute sample – specific gravity – measured By refractometer </vt:lpstr>
      <vt:lpstr>Consequences of dilute sample</vt:lpstr>
      <vt:lpstr>Partial sample – the athlete provide less than 90mls of urine</vt:lpstr>
      <vt:lpstr>Blood test for Growth Hormone or similar</vt:lpstr>
      <vt:lpstr>Adding the Bar codes to the samples</vt:lpstr>
      <vt:lpstr>Sample collection for Blood passport</vt:lpstr>
      <vt:lpstr>Video of Doping Control Process  Urine $ Blood</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 I’ve been selection for a doping test</dc:title>
  <dc:creator>patricia wallace</dc:creator>
  <cp:lastModifiedBy>patricia wallace</cp:lastModifiedBy>
  <cp:revision>9</cp:revision>
  <dcterms:created xsi:type="dcterms:W3CDTF">2020-11-04T00:26:16Z</dcterms:created>
  <dcterms:modified xsi:type="dcterms:W3CDTF">2021-04-14T03:21:35Z</dcterms:modified>
</cp:coreProperties>
</file>