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0"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GB"/>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DAF61AA-5A98-4049-A93E-477E5505141A}" type="datetimeFigureOut">
              <a:rPr lang="en-US" smtClean="0"/>
              <a:t>4/14/21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73B850FF-6169-4056-8077-06FFA93A5366}"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669509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AF61AA-5A98-4049-A93E-477E5505141A}" type="datetimeFigureOut">
              <a:rPr lang="en-US" smtClean="0"/>
              <a:t>4/14/21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2948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AF61AA-5A98-4049-A93E-477E5505141A}" type="datetimeFigureOut">
              <a:rPr lang="en-US" smtClean="0"/>
              <a:t>4/14/21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953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AF61AA-5A98-4049-A93E-477E5505141A}" type="datetimeFigureOut">
              <a:rPr lang="en-US" smtClean="0"/>
              <a:t>4/14/21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351027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GB"/>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DAF61AA-5A98-4049-A93E-477E5505141A}" type="datetimeFigureOut">
              <a:rPr lang="en-US" smtClean="0"/>
              <a:t>4/14/21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90204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DAF61AA-5A98-4049-A93E-477E5505141A}" type="datetimeFigureOut">
              <a:rPr lang="en-US" smtClean="0"/>
              <a:t>4/14/21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382770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GB"/>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DAF61AA-5A98-4049-A93E-477E5505141A}" type="datetimeFigureOut">
              <a:rPr lang="en-US" smtClean="0"/>
              <a:t>4/14/21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12755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DAF61AA-5A98-4049-A93E-477E5505141A}" type="datetimeFigureOut">
              <a:rPr lang="en-US" smtClean="0"/>
              <a:t>4/14/21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850FF-6169-4056-8077-06FFA93A5366}"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874084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DAF61AA-5A98-4049-A93E-477E5505141A}" type="datetimeFigureOut">
              <a:rPr lang="en-US" smtClean="0"/>
              <a:t>4/14/21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923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DAF61AA-5A98-4049-A93E-477E5505141A}" type="datetimeFigureOut">
              <a:rPr lang="en-US" smtClean="0"/>
              <a:t>4/14/21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45082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DAF61AA-5A98-4049-A93E-477E5505141A}" type="datetimeFigureOut">
              <a:rPr lang="en-US" smtClean="0"/>
              <a:t>4/14/21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8971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0DAF61AA-5A98-4049-A93E-477E5505141A}" type="datetimeFigureOut">
              <a:rPr lang="en-US" smtClean="0"/>
              <a:pPr/>
              <a:t>4/14/21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73B850FF-6169-4056-8077-06FFA93A5366}" type="slidenum">
              <a:rPr lang="en-US" smtClean="0"/>
              <a:pPr/>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8690352"/>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2F7B5F-69B9-41D9-BD9A-2A7F1118BD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484EE50-7D13-4A99-9152-609AE84ACF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8F607DBD-3FFF-424E-80D2-8061AC5FE7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0CA1AF17-15FE-4FB8-A4CB-942AC134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901EDCD-40E3-40D5-BCE4-803F7A4D6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6E840EA-C6A5-48DA-A3B5-BE430C89C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0191E3-E748-0041-A89A-C2DCF1F1E6A0}"/>
              </a:ext>
            </a:extLst>
          </p:cNvPr>
          <p:cNvSpPr>
            <a:spLocks noGrp="1"/>
          </p:cNvSpPr>
          <p:nvPr>
            <p:ph type="ctrTitle"/>
          </p:nvPr>
        </p:nvSpPr>
        <p:spPr>
          <a:xfrm>
            <a:off x="1969804" y="3428998"/>
            <a:ext cx="2819723" cy="2782477"/>
          </a:xfrm>
        </p:spPr>
        <p:txBody>
          <a:bodyPr>
            <a:normAutofit/>
          </a:bodyPr>
          <a:lstStyle/>
          <a:p>
            <a:r>
              <a:rPr lang="en-US" sz="3600"/>
              <a:t>Health Dangers of Doping</a:t>
            </a:r>
          </a:p>
        </p:txBody>
      </p:sp>
      <p:sp>
        <p:nvSpPr>
          <p:cNvPr id="3" name="Subtitle 2">
            <a:extLst>
              <a:ext uri="{FF2B5EF4-FFF2-40B4-BE49-F238E27FC236}">
                <a16:creationId xmlns:a16="http://schemas.microsoft.com/office/drawing/2014/main" id="{C58D279B-9911-3240-A110-F222829AB762}"/>
              </a:ext>
            </a:extLst>
          </p:cNvPr>
          <p:cNvSpPr>
            <a:spLocks noGrp="1"/>
          </p:cNvSpPr>
          <p:nvPr>
            <p:ph type="subTitle" idx="1"/>
          </p:nvPr>
        </p:nvSpPr>
        <p:spPr>
          <a:xfrm>
            <a:off x="2124907" y="2268786"/>
            <a:ext cx="2664620" cy="1160213"/>
          </a:xfrm>
        </p:spPr>
        <p:txBody>
          <a:bodyPr>
            <a:normAutofit/>
          </a:bodyPr>
          <a:lstStyle/>
          <a:p>
            <a:endParaRPr lang="en-US" sz="1600"/>
          </a:p>
        </p:txBody>
      </p:sp>
      <p:pic>
        <p:nvPicPr>
          <p:cNvPr id="4" name="Picture 3">
            <a:extLst>
              <a:ext uri="{FF2B5EF4-FFF2-40B4-BE49-F238E27FC236}">
                <a16:creationId xmlns:a16="http://schemas.microsoft.com/office/drawing/2014/main" id="{2CD95749-8DD0-4FF8-9D7F-1CE4962D2FDF}"/>
              </a:ext>
            </a:extLst>
          </p:cNvPr>
          <p:cNvPicPr>
            <a:picLocks noChangeAspect="1"/>
          </p:cNvPicPr>
          <p:nvPr/>
        </p:nvPicPr>
        <p:blipFill rotWithShape="1">
          <a:blip r:embed="rId5"/>
          <a:srcRect l="22749" r="22748" b="-1"/>
          <a:stretch/>
        </p:blipFill>
        <p:spPr>
          <a:xfrm>
            <a:off x="5444747" y="647191"/>
            <a:ext cx="5297322" cy="5564284"/>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1" name="Rectangle 20">
            <a:extLst>
              <a:ext uri="{FF2B5EF4-FFF2-40B4-BE49-F238E27FC236}">
                <a16:creationId xmlns:a16="http://schemas.microsoft.com/office/drawing/2014/main" id="{84AC7A41-04AF-4CF9-A478-43411F9B5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2374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2C2E35DC-95A9-B847-847E-9157DC4B5DD5}"/>
              </a:ext>
            </a:extLst>
          </p:cNvPr>
          <p:cNvSpPr>
            <a:spLocks noGrp="1"/>
          </p:cNvSpPr>
          <p:nvPr>
            <p:ph type="title"/>
          </p:nvPr>
        </p:nvSpPr>
        <p:spPr>
          <a:xfrm>
            <a:off x="2611808" y="1022548"/>
            <a:ext cx="7958331" cy="1308063"/>
          </a:xfrm>
        </p:spPr>
        <p:txBody>
          <a:bodyPr anchor="b">
            <a:normAutofit/>
          </a:bodyPr>
          <a:lstStyle/>
          <a:p>
            <a:pPr algn="l"/>
            <a:r>
              <a:rPr lang="en-US" sz="3700">
                <a:solidFill>
                  <a:srgbClr val="1F2D29"/>
                </a:solidFill>
              </a:rPr>
              <a:t>Growth Hormone Peptide Hormones and Related Substances</a:t>
            </a:r>
          </a:p>
        </p:txBody>
      </p:sp>
      <p:sp>
        <p:nvSpPr>
          <p:cNvPr id="3" name="Content Placeholder 2">
            <a:extLst>
              <a:ext uri="{FF2B5EF4-FFF2-40B4-BE49-F238E27FC236}">
                <a16:creationId xmlns:a16="http://schemas.microsoft.com/office/drawing/2014/main" id="{2F19334B-8550-B340-B76F-51FC75F943C9}"/>
              </a:ext>
            </a:extLst>
          </p:cNvPr>
          <p:cNvSpPr>
            <a:spLocks noGrp="1"/>
          </p:cNvSpPr>
          <p:nvPr>
            <p:ph idx="1"/>
          </p:nvPr>
        </p:nvSpPr>
        <p:spPr>
          <a:xfrm>
            <a:off x="2302933" y="2641604"/>
            <a:ext cx="7621606" cy="3443107"/>
          </a:xfrm>
        </p:spPr>
        <p:txBody>
          <a:bodyPr anchor="t">
            <a:normAutofit/>
          </a:bodyPr>
          <a:lstStyle/>
          <a:p>
            <a:r>
              <a:rPr lang="en-US" sz="1600" b="1" dirty="0">
                <a:solidFill>
                  <a:srgbClr val="1F2D29"/>
                </a:solidFill>
              </a:rPr>
              <a:t>These substances are used in the treatment of cancer and hormone deficiencies</a:t>
            </a:r>
          </a:p>
          <a:p>
            <a:r>
              <a:rPr lang="en-US" sz="1600" b="1" dirty="0">
                <a:solidFill>
                  <a:srgbClr val="1F2D29"/>
                </a:solidFill>
              </a:rPr>
              <a:t>Examples include</a:t>
            </a:r>
          </a:p>
          <a:p>
            <a:pPr lvl="1"/>
            <a:r>
              <a:rPr lang="en-US" sz="1600" b="1" dirty="0">
                <a:solidFill>
                  <a:srgbClr val="1F2D29"/>
                </a:solidFill>
              </a:rPr>
              <a:t>Insulin </a:t>
            </a:r>
          </a:p>
          <a:p>
            <a:pPr lvl="1"/>
            <a:r>
              <a:rPr lang="en-US" sz="1600" b="1" dirty="0">
                <a:solidFill>
                  <a:srgbClr val="1F2D29"/>
                </a:solidFill>
              </a:rPr>
              <a:t>Growth Hormone</a:t>
            </a:r>
          </a:p>
          <a:p>
            <a:pPr lvl="1"/>
            <a:r>
              <a:rPr lang="en-US" sz="1600" b="1" dirty="0" err="1">
                <a:solidFill>
                  <a:srgbClr val="1F2D29"/>
                </a:solidFill>
              </a:rPr>
              <a:t>Adrenocorticotrphin</a:t>
            </a:r>
            <a:r>
              <a:rPr lang="en-US" sz="1600" b="1" dirty="0">
                <a:solidFill>
                  <a:srgbClr val="1F2D29"/>
                </a:solidFill>
              </a:rPr>
              <a:t> (ACTH)</a:t>
            </a:r>
          </a:p>
          <a:p>
            <a:pPr lvl="1">
              <a:buFont typeface="Arial" panose="020B0604020202020204" pitchFamily="34" charset="0"/>
              <a:buChar char="•"/>
            </a:pPr>
            <a:r>
              <a:rPr lang="en-US" sz="1600" b="1" dirty="0">
                <a:solidFill>
                  <a:srgbClr val="1F2D29"/>
                </a:solidFill>
              </a:rPr>
              <a:t>Human Chorionic Gonadotrophin (HCG)</a:t>
            </a:r>
          </a:p>
          <a:p>
            <a:pPr>
              <a:buFont typeface="Arial" panose="020B0604020202020204" pitchFamily="34" charset="0"/>
              <a:buChar char="•"/>
            </a:pPr>
            <a:r>
              <a:rPr lang="en-US" sz="1600" b="1" dirty="0">
                <a:solidFill>
                  <a:srgbClr val="1F2D29"/>
                </a:solidFill>
              </a:rPr>
              <a:t>Generally these substances are only available on doctors’ prescription</a:t>
            </a:r>
          </a:p>
        </p:txBody>
      </p:sp>
    </p:spTree>
    <p:extLst>
      <p:ext uri="{BB962C8B-B14F-4D97-AF65-F5344CB8AC3E}">
        <p14:creationId xmlns:p14="http://schemas.microsoft.com/office/powerpoint/2010/main" val="243401083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 name="Oval 45">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Picture 47">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896A6B87-E997-0A45-BD12-F01D96A8A632}"/>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Effects of HGH and Peptide Hormones</a:t>
            </a:r>
          </a:p>
        </p:txBody>
      </p:sp>
      <p:sp>
        <p:nvSpPr>
          <p:cNvPr id="3" name="Content Placeholder 2">
            <a:extLst>
              <a:ext uri="{FF2B5EF4-FFF2-40B4-BE49-F238E27FC236}">
                <a16:creationId xmlns:a16="http://schemas.microsoft.com/office/drawing/2014/main" id="{54A06841-2520-3E4C-B28E-3C863DD9A13D}"/>
              </a:ext>
            </a:extLst>
          </p:cNvPr>
          <p:cNvSpPr>
            <a:spLocks noGrp="1"/>
          </p:cNvSpPr>
          <p:nvPr>
            <p:ph idx="1"/>
          </p:nvPr>
        </p:nvSpPr>
        <p:spPr>
          <a:xfrm>
            <a:off x="2302933" y="2641604"/>
            <a:ext cx="7621606" cy="3443107"/>
          </a:xfrm>
        </p:spPr>
        <p:txBody>
          <a:bodyPr anchor="t">
            <a:normAutofit fontScale="92500" lnSpcReduction="20000"/>
          </a:bodyPr>
          <a:lstStyle/>
          <a:p>
            <a:pPr>
              <a:lnSpc>
                <a:spcPct val="110000"/>
              </a:lnSpc>
              <a:buFont typeface="Arial" panose="020B0604020202020204" pitchFamily="34" charset="0"/>
              <a:buChar char="•"/>
            </a:pPr>
            <a:r>
              <a:rPr lang="en-US" sz="1400" b="1" dirty="0">
                <a:solidFill>
                  <a:srgbClr val="1F2D29"/>
                </a:solidFill>
              </a:rPr>
              <a:t>High Blood Pressure</a:t>
            </a:r>
          </a:p>
          <a:p>
            <a:pPr>
              <a:lnSpc>
                <a:spcPct val="110000"/>
              </a:lnSpc>
              <a:buFont typeface="Arial" panose="020B0604020202020204" pitchFamily="34" charset="0"/>
              <a:buChar char="•"/>
            </a:pPr>
            <a:r>
              <a:rPr lang="en-US" sz="1400" b="1" dirty="0">
                <a:solidFill>
                  <a:srgbClr val="1F2D29"/>
                </a:solidFill>
              </a:rPr>
              <a:t>Heart Attacks and Strokes</a:t>
            </a:r>
          </a:p>
          <a:p>
            <a:pPr>
              <a:lnSpc>
                <a:spcPct val="110000"/>
              </a:lnSpc>
              <a:buFont typeface="Arial" panose="020B0604020202020204" pitchFamily="34" charset="0"/>
              <a:buChar char="•"/>
            </a:pPr>
            <a:r>
              <a:rPr lang="en-US" sz="1400" b="1" dirty="0">
                <a:solidFill>
                  <a:srgbClr val="1F2D29"/>
                </a:solidFill>
              </a:rPr>
              <a:t>Thyroid problems</a:t>
            </a:r>
          </a:p>
          <a:p>
            <a:pPr>
              <a:lnSpc>
                <a:spcPct val="110000"/>
              </a:lnSpc>
              <a:buFont typeface="Arial" panose="020B0604020202020204" pitchFamily="34" charset="0"/>
              <a:buChar char="•"/>
            </a:pPr>
            <a:r>
              <a:rPr lang="en-US" sz="1400" b="1" dirty="0" err="1">
                <a:solidFill>
                  <a:srgbClr val="1F2D29"/>
                </a:solidFill>
              </a:rPr>
              <a:t>Hypoglcaemia</a:t>
            </a:r>
            <a:r>
              <a:rPr lang="en-US" sz="1400" b="1" dirty="0">
                <a:solidFill>
                  <a:srgbClr val="1F2D29"/>
                </a:solidFill>
              </a:rPr>
              <a:t> (insulin)</a:t>
            </a:r>
          </a:p>
          <a:p>
            <a:pPr>
              <a:lnSpc>
                <a:spcPct val="110000"/>
              </a:lnSpc>
              <a:buFont typeface="Arial" panose="020B0604020202020204" pitchFamily="34" charset="0"/>
              <a:buChar char="•"/>
            </a:pPr>
            <a:r>
              <a:rPr lang="en-US" sz="1400" b="1" dirty="0">
                <a:solidFill>
                  <a:srgbClr val="1F2D29"/>
                </a:solidFill>
              </a:rPr>
              <a:t>Severe Headaches</a:t>
            </a:r>
          </a:p>
          <a:p>
            <a:pPr>
              <a:lnSpc>
                <a:spcPct val="110000"/>
              </a:lnSpc>
              <a:buFont typeface="Arial" panose="020B0604020202020204" pitchFamily="34" charset="0"/>
              <a:buChar char="•"/>
            </a:pPr>
            <a:r>
              <a:rPr lang="en-US" sz="1400" b="1" dirty="0">
                <a:solidFill>
                  <a:srgbClr val="1F2D29"/>
                </a:solidFill>
              </a:rPr>
              <a:t>Loss of Vision</a:t>
            </a:r>
          </a:p>
          <a:p>
            <a:pPr>
              <a:lnSpc>
                <a:spcPct val="110000"/>
              </a:lnSpc>
              <a:buFont typeface="Arial" panose="020B0604020202020204" pitchFamily="34" charset="0"/>
              <a:buChar char="•"/>
            </a:pPr>
            <a:r>
              <a:rPr lang="en-US" sz="1400" b="1" dirty="0">
                <a:solidFill>
                  <a:srgbClr val="1F2D29"/>
                </a:solidFill>
              </a:rPr>
              <a:t>Enlargement of the jaw bone, forehead, skulls, hands &amp; feet</a:t>
            </a:r>
          </a:p>
          <a:p>
            <a:pPr>
              <a:lnSpc>
                <a:spcPct val="110000"/>
              </a:lnSpc>
              <a:buFont typeface="Arial" panose="020B0604020202020204" pitchFamily="34" charset="0"/>
              <a:buChar char="•"/>
            </a:pPr>
            <a:r>
              <a:rPr lang="en-US" sz="1400" b="1" dirty="0">
                <a:solidFill>
                  <a:srgbClr val="1F2D29"/>
                </a:solidFill>
              </a:rPr>
              <a:t>Diabetes and </a:t>
            </a:r>
            <a:r>
              <a:rPr lang="en-US" sz="1400" b="1" dirty="0" err="1">
                <a:solidFill>
                  <a:srgbClr val="1F2D29"/>
                </a:solidFill>
              </a:rPr>
              <a:t>tumours</a:t>
            </a:r>
            <a:endParaRPr lang="en-US" sz="1400" b="1" dirty="0">
              <a:solidFill>
                <a:srgbClr val="1F2D29"/>
              </a:solidFill>
            </a:endParaRPr>
          </a:p>
          <a:p>
            <a:pPr>
              <a:lnSpc>
                <a:spcPct val="110000"/>
              </a:lnSpc>
              <a:buFont typeface="Arial" panose="020B0604020202020204" pitchFamily="34" charset="0"/>
              <a:buChar char="•"/>
            </a:pPr>
            <a:r>
              <a:rPr lang="en-US" sz="1400" b="1" dirty="0">
                <a:solidFill>
                  <a:srgbClr val="1F2D29"/>
                </a:solidFill>
              </a:rPr>
              <a:t>Crippling arthritis</a:t>
            </a:r>
          </a:p>
          <a:p>
            <a:pPr>
              <a:lnSpc>
                <a:spcPct val="110000"/>
              </a:lnSpc>
              <a:buFont typeface="Arial" panose="020B0604020202020204" pitchFamily="34" charset="0"/>
              <a:buChar char="•"/>
            </a:pPr>
            <a:endParaRPr lang="en-US" sz="1000" dirty="0">
              <a:solidFill>
                <a:srgbClr val="1F2D29"/>
              </a:solidFill>
            </a:endParaRPr>
          </a:p>
        </p:txBody>
      </p:sp>
    </p:spTree>
    <p:extLst>
      <p:ext uri="{BB962C8B-B14F-4D97-AF65-F5344CB8AC3E}">
        <p14:creationId xmlns:p14="http://schemas.microsoft.com/office/powerpoint/2010/main" val="1152829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E1508F2E-047A-5D44-B1AD-FAFEEA35617A}"/>
              </a:ext>
            </a:extLst>
          </p:cNvPr>
          <p:cNvSpPr>
            <a:spLocks noGrp="1"/>
          </p:cNvSpPr>
          <p:nvPr>
            <p:ph type="title"/>
          </p:nvPr>
        </p:nvSpPr>
        <p:spPr>
          <a:xfrm>
            <a:off x="2611808" y="1022548"/>
            <a:ext cx="7958331" cy="1308063"/>
          </a:xfrm>
        </p:spPr>
        <p:txBody>
          <a:bodyPr anchor="b">
            <a:normAutofit/>
          </a:bodyPr>
          <a:lstStyle/>
          <a:p>
            <a:pPr algn="l"/>
            <a:r>
              <a:rPr lang="en-US" sz="2800">
                <a:solidFill>
                  <a:srgbClr val="1F2D29"/>
                </a:solidFill>
              </a:rPr>
              <a:t>Blood Doping</a:t>
            </a:r>
            <a:br>
              <a:rPr lang="en-US" sz="2800">
                <a:solidFill>
                  <a:srgbClr val="1F2D29"/>
                </a:solidFill>
              </a:rPr>
            </a:br>
            <a:r>
              <a:rPr lang="en-US" sz="2800">
                <a:solidFill>
                  <a:srgbClr val="1F2D29"/>
                </a:solidFill>
              </a:rPr>
              <a:t>EPO</a:t>
            </a:r>
            <a:br>
              <a:rPr lang="en-US" sz="2800">
                <a:solidFill>
                  <a:srgbClr val="1F2D29"/>
                </a:solidFill>
              </a:rPr>
            </a:br>
            <a:r>
              <a:rPr lang="en-US" sz="2800">
                <a:solidFill>
                  <a:srgbClr val="1F2D29"/>
                </a:solidFill>
              </a:rPr>
              <a:t>Transfusion</a:t>
            </a:r>
          </a:p>
        </p:txBody>
      </p:sp>
      <p:sp>
        <p:nvSpPr>
          <p:cNvPr id="3" name="Content Placeholder 2">
            <a:extLst>
              <a:ext uri="{FF2B5EF4-FFF2-40B4-BE49-F238E27FC236}">
                <a16:creationId xmlns:a16="http://schemas.microsoft.com/office/drawing/2014/main" id="{90F3C799-05D7-D149-AA27-CF5E404B79C4}"/>
              </a:ext>
            </a:extLst>
          </p:cNvPr>
          <p:cNvSpPr>
            <a:spLocks noGrp="1"/>
          </p:cNvSpPr>
          <p:nvPr>
            <p:ph idx="1"/>
          </p:nvPr>
        </p:nvSpPr>
        <p:spPr>
          <a:xfrm>
            <a:off x="2302933" y="2641604"/>
            <a:ext cx="7621606" cy="3443107"/>
          </a:xfrm>
        </p:spPr>
        <p:txBody>
          <a:bodyPr anchor="t">
            <a:normAutofit/>
          </a:bodyPr>
          <a:lstStyle/>
          <a:p>
            <a:pPr>
              <a:lnSpc>
                <a:spcPct val="110000"/>
              </a:lnSpc>
            </a:pPr>
            <a:r>
              <a:rPr lang="en-US" sz="1600" b="1" dirty="0">
                <a:solidFill>
                  <a:srgbClr val="1F2D29"/>
                </a:solidFill>
              </a:rPr>
              <a:t>Blood doping is when certain techniques are used to increase the number of red cells in the blood</a:t>
            </a:r>
          </a:p>
          <a:p>
            <a:pPr>
              <a:lnSpc>
                <a:spcPct val="110000"/>
              </a:lnSpc>
            </a:pPr>
            <a:r>
              <a:rPr lang="en-US" sz="1600" b="1" dirty="0">
                <a:solidFill>
                  <a:srgbClr val="1F2D29"/>
                </a:solidFill>
              </a:rPr>
              <a:t>People do this so the the blood carries more oxygen around the body</a:t>
            </a:r>
          </a:p>
          <a:p>
            <a:pPr>
              <a:lnSpc>
                <a:spcPct val="110000"/>
              </a:lnSpc>
            </a:pPr>
            <a:r>
              <a:rPr lang="en-US" sz="1600" b="1" dirty="0">
                <a:solidFill>
                  <a:srgbClr val="1F2D29"/>
                </a:solidFill>
              </a:rPr>
              <a:t>Blood doping makes the blood thicker making it more difficult for the heart to pump around the body</a:t>
            </a:r>
          </a:p>
          <a:p>
            <a:pPr>
              <a:lnSpc>
                <a:spcPct val="110000"/>
              </a:lnSpc>
            </a:pPr>
            <a:r>
              <a:rPr lang="en-US" sz="1600" b="1" dirty="0">
                <a:solidFill>
                  <a:srgbClr val="1F2D29"/>
                </a:solidFill>
              </a:rPr>
              <a:t>This makes heart attacked strokes, clots of blood in the lungs and other places more likely</a:t>
            </a:r>
          </a:p>
          <a:p>
            <a:pPr>
              <a:lnSpc>
                <a:spcPct val="110000"/>
              </a:lnSpc>
            </a:pPr>
            <a:r>
              <a:rPr lang="en-US" sz="1600" b="1" dirty="0">
                <a:solidFill>
                  <a:srgbClr val="1F2D29"/>
                </a:solidFill>
              </a:rPr>
              <a:t>Blood transfusion carriers a risk of infection with bacteria and viruses leading to life threatening illness</a:t>
            </a:r>
          </a:p>
        </p:txBody>
      </p:sp>
    </p:spTree>
    <p:extLst>
      <p:ext uri="{BB962C8B-B14F-4D97-AF65-F5344CB8AC3E}">
        <p14:creationId xmlns:p14="http://schemas.microsoft.com/office/powerpoint/2010/main" val="287249571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A7256E0B-4EE4-2346-A28B-8183F9B81E9C}"/>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Medical use Blood Transfusion</a:t>
            </a:r>
          </a:p>
        </p:txBody>
      </p:sp>
      <p:sp>
        <p:nvSpPr>
          <p:cNvPr id="3" name="Content Placeholder 2">
            <a:extLst>
              <a:ext uri="{FF2B5EF4-FFF2-40B4-BE49-F238E27FC236}">
                <a16:creationId xmlns:a16="http://schemas.microsoft.com/office/drawing/2014/main" id="{1286E4F5-1D23-2047-8B31-01B5F6797E4D}"/>
              </a:ext>
            </a:extLst>
          </p:cNvPr>
          <p:cNvSpPr>
            <a:spLocks noGrp="1"/>
          </p:cNvSpPr>
          <p:nvPr>
            <p:ph idx="1"/>
          </p:nvPr>
        </p:nvSpPr>
        <p:spPr>
          <a:xfrm>
            <a:off x="2302933" y="2641604"/>
            <a:ext cx="7621606" cy="3443107"/>
          </a:xfrm>
        </p:spPr>
        <p:txBody>
          <a:bodyPr anchor="t">
            <a:normAutofit/>
          </a:bodyPr>
          <a:lstStyle/>
          <a:p>
            <a:r>
              <a:rPr lang="en-US" sz="1800" b="1" dirty="0">
                <a:solidFill>
                  <a:srgbClr val="1F2D29"/>
                </a:solidFill>
              </a:rPr>
              <a:t>Blood transfusion is used to replace blood loss as result of illness, injury and other cause of bleeding</a:t>
            </a:r>
          </a:p>
          <a:p>
            <a:r>
              <a:rPr lang="en-US" sz="1800" b="1" dirty="0">
                <a:solidFill>
                  <a:srgbClr val="1F2D29"/>
                </a:solidFill>
              </a:rPr>
              <a:t>Even autologous transfusion ( transfusing with the athletes own blood) can have dangerous side effects</a:t>
            </a:r>
          </a:p>
          <a:p>
            <a:r>
              <a:rPr lang="en-US" sz="1800" b="1" dirty="0">
                <a:solidFill>
                  <a:srgbClr val="1F2D29"/>
                </a:solidFill>
              </a:rPr>
              <a:t>Storage out of hospital system can be deficient leading to athlete getting the wrong blood with disastrous consequences</a:t>
            </a:r>
          </a:p>
        </p:txBody>
      </p:sp>
    </p:spTree>
    <p:extLst>
      <p:ext uri="{BB962C8B-B14F-4D97-AF65-F5344CB8AC3E}">
        <p14:creationId xmlns:p14="http://schemas.microsoft.com/office/powerpoint/2010/main" val="2546624543"/>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192AFD0-67B2-A043-A8C0-19E59FFD8938}"/>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Blood Doping</a:t>
            </a:r>
            <a:br>
              <a:rPr lang="en-US" sz="4400">
                <a:solidFill>
                  <a:srgbClr val="1F2D29"/>
                </a:solidFill>
              </a:rPr>
            </a:br>
            <a:r>
              <a:rPr lang="en-US" sz="4400">
                <a:solidFill>
                  <a:srgbClr val="1F2D29"/>
                </a:solidFill>
              </a:rPr>
              <a:t>EPO</a:t>
            </a:r>
          </a:p>
        </p:txBody>
      </p:sp>
      <p:sp>
        <p:nvSpPr>
          <p:cNvPr id="3" name="Content Placeholder 2">
            <a:extLst>
              <a:ext uri="{FF2B5EF4-FFF2-40B4-BE49-F238E27FC236}">
                <a16:creationId xmlns:a16="http://schemas.microsoft.com/office/drawing/2014/main" id="{0F2E765D-20CC-244B-A5F4-336E2E8682BA}"/>
              </a:ext>
            </a:extLst>
          </p:cNvPr>
          <p:cNvSpPr>
            <a:spLocks noGrp="1"/>
          </p:cNvSpPr>
          <p:nvPr>
            <p:ph idx="1"/>
          </p:nvPr>
        </p:nvSpPr>
        <p:spPr>
          <a:xfrm>
            <a:off x="2302933" y="2641604"/>
            <a:ext cx="7621606" cy="3443107"/>
          </a:xfrm>
        </p:spPr>
        <p:txBody>
          <a:bodyPr anchor="t">
            <a:normAutofit/>
          </a:bodyPr>
          <a:lstStyle/>
          <a:p>
            <a:r>
              <a:rPr lang="en-US" sz="1800" b="1" dirty="0" err="1">
                <a:solidFill>
                  <a:srgbClr val="1F2D29"/>
                </a:solidFill>
              </a:rPr>
              <a:t>Erythropoetin</a:t>
            </a:r>
            <a:r>
              <a:rPr lang="en-US" sz="1800" b="1" dirty="0">
                <a:solidFill>
                  <a:srgbClr val="1F2D29"/>
                </a:solidFill>
              </a:rPr>
              <a:t> (EPO) is a naturally </a:t>
            </a:r>
            <a:r>
              <a:rPr lang="en-US" sz="1800" b="1" dirty="0" err="1">
                <a:solidFill>
                  <a:srgbClr val="1F2D29"/>
                </a:solidFill>
              </a:rPr>
              <a:t>ocurring</a:t>
            </a:r>
            <a:r>
              <a:rPr lang="en-US" sz="1800" b="1" dirty="0">
                <a:solidFill>
                  <a:srgbClr val="1F2D29"/>
                </a:solidFill>
              </a:rPr>
              <a:t> substance in the body</a:t>
            </a:r>
          </a:p>
          <a:p>
            <a:r>
              <a:rPr lang="en-US" sz="1800" b="1" dirty="0">
                <a:solidFill>
                  <a:srgbClr val="1F2D29"/>
                </a:solidFill>
              </a:rPr>
              <a:t>It stimulates the bone marrow to make more red blood cells to replace those that are removed naturally</a:t>
            </a:r>
          </a:p>
          <a:p>
            <a:r>
              <a:rPr lang="en-US" sz="1800" b="1" dirty="0">
                <a:solidFill>
                  <a:srgbClr val="1F2D29"/>
                </a:solidFill>
              </a:rPr>
              <a:t>It is used medically to treat </a:t>
            </a:r>
            <a:r>
              <a:rPr lang="en-US" sz="1800" b="1" dirty="0" err="1">
                <a:solidFill>
                  <a:srgbClr val="1F2D29"/>
                </a:solidFill>
              </a:rPr>
              <a:t>anaemia</a:t>
            </a:r>
            <a:r>
              <a:rPr lang="en-US" sz="1800" b="1" dirty="0">
                <a:solidFill>
                  <a:srgbClr val="1F2D29"/>
                </a:solidFill>
              </a:rPr>
              <a:t> resulting for kidney failure</a:t>
            </a:r>
          </a:p>
          <a:p>
            <a:r>
              <a:rPr lang="en-US" sz="1800" b="1" dirty="0">
                <a:solidFill>
                  <a:srgbClr val="1F2D29"/>
                </a:solidFill>
              </a:rPr>
              <a:t>It is given by injection</a:t>
            </a:r>
          </a:p>
        </p:txBody>
      </p:sp>
    </p:spTree>
    <p:extLst>
      <p:ext uri="{BB962C8B-B14F-4D97-AF65-F5344CB8AC3E}">
        <p14:creationId xmlns:p14="http://schemas.microsoft.com/office/powerpoint/2010/main" val="4005838008"/>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35814C4F-617A-0E41-87DB-BC526A7E7193}"/>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Stimulants</a:t>
            </a:r>
          </a:p>
        </p:txBody>
      </p:sp>
      <p:sp>
        <p:nvSpPr>
          <p:cNvPr id="3" name="Content Placeholder 2">
            <a:extLst>
              <a:ext uri="{FF2B5EF4-FFF2-40B4-BE49-F238E27FC236}">
                <a16:creationId xmlns:a16="http://schemas.microsoft.com/office/drawing/2014/main" id="{83B0404A-8560-574F-83B6-43E0F24AFFDB}"/>
              </a:ext>
            </a:extLst>
          </p:cNvPr>
          <p:cNvSpPr>
            <a:spLocks noGrp="1"/>
          </p:cNvSpPr>
          <p:nvPr>
            <p:ph idx="1"/>
          </p:nvPr>
        </p:nvSpPr>
        <p:spPr>
          <a:xfrm>
            <a:off x="2302933" y="2641604"/>
            <a:ext cx="7621606" cy="3443107"/>
          </a:xfrm>
        </p:spPr>
        <p:txBody>
          <a:bodyPr anchor="t">
            <a:normAutofit lnSpcReduction="10000"/>
          </a:bodyPr>
          <a:lstStyle/>
          <a:p>
            <a:r>
              <a:rPr lang="en-US" sz="1600" b="1" dirty="0">
                <a:solidFill>
                  <a:srgbClr val="1F2D29"/>
                </a:solidFill>
              </a:rPr>
              <a:t>Used medically</a:t>
            </a:r>
          </a:p>
          <a:p>
            <a:r>
              <a:rPr lang="en-US" sz="1600" b="1" dirty="0">
                <a:solidFill>
                  <a:srgbClr val="1F2D29"/>
                </a:solidFill>
              </a:rPr>
              <a:t>to treat Attention Deficit Disorder</a:t>
            </a:r>
          </a:p>
          <a:p>
            <a:r>
              <a:rPr lang="en-US" sz="1600" b="1" dirty="0">
                <a:solidFill>
                  <a:srgbClr val="1F2D29"/>
                </a:solidFill>
              </a:rPr>
              <a:t>to promote weight loss</a:t>
            </a:r>
          </a:p>
          <a:p>
            <a:r>
              <a:rPr lang="en-US" sz="1600" b="1" dirty="0">
                <a:solidFill>
                  <a:srgbClr val="1F2D29"/>
                </a:solidFill>
              </a:rPr>
              <a:t>to assist with excess sleepiness</a:t>
            </a:r>
          </a:p>
          <a:p>
            <a:r>
              <a:rPr lang="en-US" sz="1600" b="1" dirty="0">
                <a:solidFill>
                  <a:srgbClr val="1F2D29"/>
                </a:solidFill>
              </a:rPr>
              <a:t>They are commonly found in supplements – beware pre-workout products</a:t>
            </a:r>
          </a:p>
          <a:p>
            <a:r>
              <a:rPr lang="en-US" sz="1600" b="1" dirty="0">
                <a:solidFill>
                  <a:srgbClr val="1F2D29"/>
                </a:solidFill>
              </a:rPr>
              <a:t>Make sure supplements are batch tested prior to use</a:t>
            </a:r>
          </a:p>
          <a:p>
            <a:r>
              <a:rPr lang="en-US" sz="1600" b="1" dirty="0">
                <a:solidFill>
                  <a:srgbClr val="1F2D29"/>
                </a:solidFill>
              </a:rPr>
              <a:t>Risk is increased with exercise</a:t>
            </a:r>
          </a:p>
        </p:txBody>
      </p:sp>
    </p:spTree>
    <p:extLst>
      <p:ext uri="{BB962C8B-B14F-4D97-AF65-F5344CB8AC3E}">
        <p14:creationId xmlns:p14="http://schemas.microsoft.com/office/powerpoint/2010/main" val="937129877"/>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4CCDE711-CAE5-2E4D-A401-85CCF5C64E60}"/>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Physiological Effects Stimulants</a:t>
            </a:r>
          </a:p>
        </p:txBody>
      </p:sp>
      <p:sp>
        <p:nvSpPr>
          <p:cNvPr id="3" name="Content Placeholder 2">
            <a:extLst>
              <a:ext uri="{FF2B5EF4-FFF2-40B4-BE49-F238E27FC236}">
                <a16:creationId xmlns:a16="http://schemas.microsoft.com/office/drawing/2014/main" id="{555D0C9E-E068-0F4C-948A-0554231DF8F6}"/>
              </a:ext>
            </a:extLst>
          </p:cNvPr>
          <p:cNvSpPr>
            <a:spLocks noGrp="1"/>
          </p:cNvSpPr>
          <p:nvPr>
            <p:ph idx="1"/>
          </p:nvPr>
        </p:nvSpPr>
        <p:spPr>
          <a:xfrm>
            <a:off x="2302933" y="2641604"/>
            <a:ext cx="7621606" cy="3443107"/>
          </a:xfrm>
        </p:spPr>
        <p:txBody>
          <a:bodyPr anchor="t">
            <a:normAutofit fontScale="92500" lnSpcReduction="10000"/>
          </a:bodyPr>
          <a:lstStyle/>
          <a:p>
            <a:pPr>
              <a:lnSpc>
                <a:spcPct val="110000"/>
              </a:lnSpc>
              <a:buFont typeface="Arial" panose="020B0604020202020204" pitchFamily="34" charset="0"/>
              <a:buChar char="•"/>
            </a:pPr>
            <a:r>
              <a:rPr lang="en-US" sz="1600" dirty="0">
                <a:solidFill>
                  <a:srgbClr val="1F2D29"/>
                </a:solidFill>
              </a:rPr>
              <a:t>Difficulty sleeping</a:t>
            </a:r>
          </a:p>
          <a:p>
            <a:pPr>
              <a:lnSpc>
                <a:spcPct val="110000"/>
              </a:lnSpc>
              <a:buFont typeface="Arial" panose="020B0604020202020204" pitchFamily="34" charset="0"/>
              <a:buChar char="•"/>
            </a:pPr>
            <a:r>
              <a:rPr lang="en-US" sz="1600" dirty="0">
                <a:solidFill>
                  <a:srgbClr val="1F2D29"/>
                </a:solidFill>
              </a:rPr>
              <a:t>Anxiety</a:t>
            </a:r>
          </a:p>
          <a:p>
            <a:pPr>
              <a:lnSpc>
                <a:spcPct val="110000"/>
              </a:lnSpc>
              <a:buFont typeface="Arial" panose="020B0604020202020204" pitchFamily="34" charset="0"/>
              <a:buChar char="•"/>
            </a:pPr>
            <a:r>
              <a:rPr lang="en-US" sz="1600" dirty="0">
                <a:solidFill>
                  <a:srgbClr val="1F2D29"/>
                </a:solidFill>
              </a:rPr>
              <a:t>Weight Loss</a:t>
            </a:r>
          </a:p>
          <a:p>
            <a:pPr>
              <a:lnSpc>
                <a:spcPct val="110000"/>
              </a:lnSpc>
              <a:buFont typeface="Arial" panose="020B0604020202020204" pitchFamily="34" charset="0"/>
              <a:buChar char="•"/>
            </a:pPr>
            <a:r>
              <a:rPr lang="en-US" sz="1600" dirty="0">
                <a:solidFill>
                  <a:srgbClr val="1F2D29"/>
                </a:solidFill>
              </a:rPr>
              <a:t>Dependence &amp; Addiction</a:t>
            </a:r>
          </a:p>
          <a:p>
            <a:pPr>
              <a:lnSpc>
                <a:spcPct val="110000"/>
              </a:lnSpc>
              <a:buFont typeface="Arial" panose="020B0604020202020204" pitchFamily="34" charset="0"/>
              <a:buChar char="•"/>
            </a:pPr>
            <a:r>
              <a:rPr lang="en-US" sz="1600" dirty="0">
                <a:solidFill>
                  <a:srgbClr val="1F2D29"/>
                </a:solidFill>
              </a:rPr>
              <a:t>Dehydration</a:t>
            </a:r>
          </a:p>
          <a:p>
            <a:pPr>
              <a:lnSpc>
                <a:spcPct val="110000"/>
              </a:lnSpc>
              <a:buFont typeface="Arial" panose="020B0604020202020204" pitchFamily="34" charset="0"/>
              <a:buChar char="•"/>
            </a:pPr>
            <a:r>
              <a:rPr lang="en-US" sz="1600" dirty="0">
                <a:solidFill>
                  <a:srgbClr val="1F2D29"/>
                </a:solidFill>
              </a:rPr>
              <a:t>Tremors and shaking</a:t>
            </a:r>
          </a:p>
          <a:p>
            <a:pPr>
              <a:lnSpc>
                <a:spcPct val="110000"/>
              </a:lnSpc>
              <a:buFont typeface="Arial" panose="020B0604020202020204" pitchFamily="34" charset="0"/>
              <a:buChar char="•"/>
            </a:pPr>
            <a:r>
              <a:rPr lang="en-US" sz="1600" dirty="0">
                <a:solidFill>
                  <a:srgbClr val="1F2D29"/>
                </a:solidFill>
              </a:rPr>
              <a:t>Increased heart rate and blood pressure</a:t>
            </a:r>
          </a:p>
          <a:p>
            <a:pPr>
              <a:lnSpc>
                <a:spcPct val="110000"/>
              </a:lnSpc>
              <a:buFont typeface="Arial" panose="020B0604020202020204" pitchFamily="34" charset="0"/>
              <a:buChar char="•"/>
            </a:pPr>
            <a:r>
              <a:rPr lang="en-US" sz="1600" dirty="0">
                <a:solidFill>
                  <a:srgbClr val="1F2D29"/>
                </a:solidFill>
              </a:rPr>
              <a:t>Increased risk of heart attack, stroke and abnormally fast heart rhythm</a:t>
            </a:r>
          </a:p>
          <a:p>
            <a:pPr>
              <a:lnSpc>
                <a:spcPct val="110000"/>
              </a:lnSpc>
            </a:pPr>
            <a:endParaRPr lang="en-US" sz="1200" dirty="0">
              <a:solidFill>
                <a:srgbClr val="1F2D29"/>
              </a:solidFill>
            </a:endParaRPr>
          </a:p>
        </p:txBody>
      </p:sp>
    </p:spTree>
    <p:extLst>
      <p:ext uri="{BB962C8B-B14F-4D97-AF65-F5344CB8AC3E}">
        <p14:creationId xmlns:p14="http://schemas.microsoft.com/office/powerpoint/2010/main" val="1271831303"/>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676A863-6072-1644-8BE5-C8C7BBC09532}"/>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Opioids</a:t>
            </a:r>
            <a:br>
              <a:rPr lang="en-US" sz="4400" dirty="0">
                <a:solidFill>
                  <a:srgbClr val="1F2D29"/>
                </a:solidFill>
              </a:rPr>
            </a:br>
            <a:r>
              <a:rPr lang="en-US" sz="4400" dirty="0">
                <a:solidFill>
                  <a:srgbClr val="1F2D29"/>
                </a:solidFill>
              </a:rPr>
              <a:t>Morphine Related Substances</a:t>
            </a:r>
          </a:p>
        </p:txBody>
      </p:sp>
      <p:sp>
        <p:nvSpPr>
          <p:cNvPr id="3" name="Content Placeholder 2">
            <a:extLst>
              <a:ext uri="{FF2B5EF4-FFF2-40B4-BE49-F238E27FC236}">
                <a16:creationId xmlns:a16="http://schemas.microsoft.com/office/drawing/2014/main" id="{90A33ABD-4094-494A-A50F-AD6D22EE5EAF}"/>
              </a:ext>
            </a:extLst>
          </p:cNvPr>
          <p:cNvSpPr>
            <a:spLocks noGrp="1"/>
          </p:cNvSpPr>
          <p:nvPr>
            <p:ph idx="1"/>
          </p:nvPr>
        </p:nvSpPr>
        <p:spPr>
          <a:xfrm>
            <a:off x="2302933" y="2641604"/>
            <a:ext cx="7621606" cy="3443107"/>
          </a:xfrm>
        </p:spPr>
        <p:txBody>
          <a:bodyPr anchor="t">
            <a:normAutofit/>
          </a:bodyPr>
          <a:lstStyle/>
          <a:p>
            <a:r>
              <a:rPr lang="en-US" sz="1600" b="1" dirty="0">
                <a:solidFill>
                  <a:srgbClr val="1F2D29"/>
                </a:solidFill>
              </a:rPr>
              <a:t>Usefully in low dose for a short period of time for relieving severe acute pain </a:t>
            </a:r>
            <a:r>
              <a:rPr lang="en-US" sz="1600" b="1" dirty="0" err="1">
                <a:solidFill>
                  <a:srgbClr val="1F2D29"/>
                </a:solidFill>
              </a:rPr>
              <a:t>e.g</a:t>
            </a:r>
            <a:r>
              <a:rPr lang="en-US" sz="1600" b="1" dirty="0">
                <a:solidFill>
                  <a:srgbClr val="1F2D29"/>
                </a:solidFill>
              </a:rPr>
              <a:t> broken leg</a:t>
            </a:r>
          </a:p>
          <a:p>
            <a:r>
              <a:rPr lang="en-US" sz="1600" b="1" dirty="0">
                <a:solidFill>
                  <a:srgbClr val="1F2D29"/>
                </a:solidFill>
              </a:rPr>
              <a:t>In high dose can slow or even stop breathing resulting in death</a:t>
            </a:r>
          </a:p>
          <a:p>
            <a:r>
              <a:rPr lang="en-US" sz="1600" b="1" dirty="0">
                <a:solidFill>
                  <a:srgbClr val="1F2D29"/>
                </a:solidFill>
              </a:rPr>
              <a:t>Misuse </a:t>
            </a:r>
            <a:r>
              <a:rPr lang="en-US" sz="1600" b="1" dirty="0" err="1">
                <a:solidFill>
                  <a:srgbClr val="1F2D29"/>
                </a:solidFill>
              </a:rPr>
              <a:t>opiods</a:t>
            </a:r>
            <a:r>
              <a:rPr lang="en-US" sz="1600" b="1" dirty="0">
                <a:solidFill>
                  <a:srgbClr val="1F2D29"/>
                </a:solidFill>
              </a:rPr>
              <a:t> has many health risks</a:t>
            </a:r>
          </a:p>
          <a:p>
            <a:pPr lvl="1"/>
            <a:r>
              <a:rPr lang="en-US" sz="1600" b="1" dirty="0">
                <a:solidFill>
                  <a:srgbClr val="1F2D29"/>
                </a:solidFill>
              </a:rPr>
              <a:t>Addiction &amp; drug dependence</a:t>
            </a:r>
          </a:p>
          <a:p>
            <a:pPr lvl="1"/>
            <a:r>
              <a:rPr lang="en-US" sz="1600" b="1" dirty="0">
                <a:solidFill>
                  <a:srgbClr val="1F2D29"/>
                </a:solidFill>
              </a:rPr>
              <a:t>Nausea, vomiting, constipation</a:t>
            </a:r>
          </a:p>
          <a:p>
            <a:pPr lvl="1"/>
            <a:r>
              <a:rPr lang="en-US" sz="1600" b="1" dirty="0">
                <a:solidFill>
                  <a:srgbClr val="1F2D29"/>
                </a:solidFill>
              </a:rPr>
              <a:t>Suppression of all body systems including respiratory system</a:t>
            </a:r>
          </a:p>
          <a:p>
            <a:pPr lvl="1"/>
            <a:r>
              <a:rPr lang="en-US" sz="1600" b="1" dirty="0">
                <a:solidFill>
                  <a:srgbClr val="1F2D29"/>
                </a:solidFill>
              </a:rPr>
              <a:t>Poor energy levels</a:t>
            </a:r>
          </a:p>
        </p:txBody>
      </p:sp>
    </p:spTree>
    <p:extLst>
      <p:ext uri="{BB962C8B-B14F-4D97-AF65-F5344CB8AC3E}">
        <p14:creationId xmlns:p14="http://schemas.microsoft.com/office/powerpoint/2010/main" val="4008787460"/>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DB75E92E-A4FA-0E4E-81F3-3BC2DF1FC735}"/>
              </a:ext>
            </a:extLst>
          </p:cNvPr>
          <p:cNvSpPr>
            <a:spLocks noGrp="1"/>
          </p:cNvSpPr>
          <p:nvPr>
            <p:ph type="title"/>
          </p:nvPr>
        </p:nvSpPr>
        <p:spPr>
          <a:xfrm>
            <a:off x="2611808" y="1022548"/>
            <a:ext cx="7958331" cy="1308063"/>
          </a:xfrm>
        </p:spPr>
        <p:txBody>
          <a:bodyPr anchor="b">
            <a:normAutofit/>
          </a:bodyPr>
          <a:lstStyle/>
          <a:p>
            <a:pPr algn="l"/>
            <a:br>
              <a:rPr lang="en-US" sz="4400">
                <a:solidFill>
                  <a:srgbClr val="1F2D29"/>
                </a:solidFill>
              </a:rPr>
            </a:br>
            <a:r>
              <a:rPr lang="en-US" sz="4400">
                <a:solidFill>
                  <a:srgbClr val="1F2D29"/>
                </a:solidFill>
              </a:rPr>
              <a:t>Is there another Way</a:t>
            </a:r>
          </a:p>
        </p:txBody>
      </p:sp>
      <p:sp>
        <p:nvSpPr>
          <p:cNvPr id="3" name="Content Placeholder 2">
            <a:extLst>
              <a:ext uri="{FF2B5EF4-FFF2-40B4-BE49-F238E27FC236}">
                <a16:creationId xmlns:a16="http://schemas.microsoft.com/office/drawing/2014/main" id="{84C0C05C-E961-4042-AE0D-8C9177358949}"/>
              </a:ext>
            </a:extLst>
          </p:cNvPr>
          <p:cNvSpPr>
            <a:spLocks noGrp="1"/>
          </p:cNvSpPr>
          <p:nvPr>
            <p:ph idx="1"/>
          </p:nvPr>
        </p:nvSpPr>
        <p:spPr>
          <a:xfrm>
            <a:off x="2302933" y="2641604"/>
            <a:ext cx="7621606" cy="3443107"/>
          </a:xfrm>
        </p:spPr>
        <p:txBody>
          <a:bodyPr anchor="t">
            <a:normAutofit/>
          </a:bodyPr>
          <a:lstStyle/>
          <a:p>
            <a:pPr marL="0" indent="0">
              <a:buNone/>
            </a:pPr>
            <a:r>
              <a:rPr lang="en-US" sz="1600" b="1" dirty="0">
                <a:solidFill>
                  <a:srgbClr val="1F2D29"/>
                </a:solidFill>
              </a:rPr>
              <a:t>World Skate recommends that athletes achieve their best performance by</a:t>
            </a:r>
          </a:p>
          <a:p>
            <a:pPr>
              <a:buFont typeface="Arial" panose="020B0604020202020204" pitchFamily="34" charset="0"/>
              <a:buChar char="•"/>
            </a:pPr>
            <a:r>
              <a:rPr lang="en-US" sz="1600" b="1" dirty="0">
                <a:solidFill>
                  <a:srgbClr val="1F2D29"/>
                </a:solidFill>
              </a:rPr>
              <a:t>Developing realistic performance goals in consultation with athlete support personal</a:t>
            </a:r>
          </a:p>
          <a:p>
            <a:pPr>
              <a:buFont typeface="Arial" panose="020B0604020202020204" pitchFamily="34" charset="0"/>
              <a:buChar char="•"/>
            </a:pPr>
            <a:r>
              <a:rPr lang="en-US" sz="1600" b="1" dirty="0">
                <a:solidFill>
                  <a:srgbClr val="1F2D29"/>
                </a:solidFill>
              </a:rPr>
              <a:t>Make a plan of how to achieve your goals including</a:t>
            </a:r>
          </a:p>
          <a:p>
            <a:pPr>
              <a:buFont typeface="Arial" panose="020B0604020202020204" pitchFamily="34" charset="0"/>
              <a:buChar char="•"/>
            </a:pPr>
            <a:r>
              <a:rPr lang="en-US" sz="1600" b="1" dirty="0">
                <a:solidFill>
                  <a:srgbClr val="1F2D29"/>
                </a:solidFill>
              </a:rPr>
              <a:t>Dietary advice on best diet for you from a qualified sports dietitian</a:t>
            </a:r>
          </a:p>
          <a:p>
            <a:pPr>
              <a:buFont typeface="Arial" panose="020B0604020202020204" pitchFamily="34" charset="0"/>
              <a:buChar char="•"/>
            </a:pPr>
            <a:r>
              <a:rPr lang="en-US" sz="1600" b="1" dirty="0">
                <a:solidFill>
                  <a:srgbClr val="1F2D29"/>
                </a:solidFill>
              </a:rPr>
              <a:t>Get adequate sleep</a:t>
            </a:r>
          </a:p>
          <a:p>
            <a:pPr>
              <a:buFont typeface="Arial" panose="020B0604020202020204" pitchFamily="34" charset="0"/>
              <a:buChar char="•"/>
            </a:pPr>
            <a:r>
              <a:rPr lang="en-US" sz="1600" b="1" dirty="0">
                <a:solidFill>
                  <a:srgbClr val="1F2D29"/>
                </a:solidFill>
              </a:rPr>
              <a:t>Be adequately hydrated</a:t>
            </a:r>
          </a:p>
          <a:p>
            <a:pPr>
              <a:buFont typeface="Arial" panose="020B0604020202020204" pitchFamily="34" charset="0"/>
              <a:buChar char="•"/>
            </a:pPr>
            <a:endParaRPr lang="en-US" sz="1600" dirty="0">
              <a:solidFill>
                <a:srgbClr val="1F2D29"/>
              </a:solidFill>
            </a:endParaRPr>
          </a:p>
          <a:p>
            <a:pPr>
              <a:buFont typeface="Arial" panose="020B0604020202020204" pitchFamily="34" charset="0"/>
              <a:buChar char="•"/>
            </a:pPr>
            <a:endParaRPr lang="en-US" sz="1600" dirty="0">
              <a:solidFill>
                <a:srgbClr val="1F2D29"/>
              </a:solidFill>
            </a:endParaRPr>
          </a:p>
        </p:txBody>
      </p:sp>
    </p:spTree>
    <p:extLst>
      <p:ext uri="{BB962C8B-B14F-4D97-AF65-F5344CB8AC3E}">
        <p14:creationId xmlns:p14="http://schemas.microsoft.com/office/powerpoint/2010/main" val="396309843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42">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CBDCA31E-26DC-E748-8D30-CD5684A4335E}"/>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Health Dangers of Doping Come in 2 areas</a:t>
            </a:r>
          </a:p>
        </p:txBody>
      </p:sp>
      <p:sp>
        <p:nvSpPr>
          <p:cNvPr id="3" name="Content Placeholder 2">
            <a:extLst>
              <a:ext uri="{FF2B5EF4-FFF2-40B4-BE49-F238E27FC236}">
                <a16:creationId xmlns:a16="http://schemas.microsoft.com/office/drawing/2014/main" id="{C01A60A2-29DA-F543-A7B6-99A6E39A9FDA}"/>
              </a:ext>
            </a:extLst>
          </p:cNvPr>
          <p:cNvSpPr>
            <a:spLocks noGrp="1"/>
          </p:cNvSpPr>
          <p:nvPr>
            <p:ph idx="1"/>
          </p:nvPr>
        </p:nvSpPr>
        <p:spPr>
          <a:xfrm>
            <a:off x="2302933" y="2641604"/>
            <a:ext cx="7621606" cy="3443107"/>
          </a:xfrm>
        </p:spPr>
        <p:txBody>
          <a:bodyPr anchor="t">
            <a:normAutofit/>
          </a:bodyPr>
          <a:lstStyle/>
          <a:p>
            <a:pPr>
              <a:lnSpc>
                <a:spcPct val="110000"/>
              </a:lnSpc>
              <a:buFont typeface="+mj-lt"/>
              <a:buAutoNum type="arabicPeriod"/>
            </a:pPr>
            <a:r>
              <a:rPr lang="en-US" sz="1400" b="1" dirty="0">
                <a:solidFill>
                  <a:srgbClr val="1F2D29"/>
                </a:solidFill>
              </a:rPr>
              <a:t>Physical </a:t>
            </a:r>
          </a:p>
          <a:p>
            <a:pPr lvl="1">
              <a:lnSpc>
                <a:spcPct val="110000"/>
              </a:lnSpc>
            </a:pPr>
            <a:r>
              <a:rPr lang="en-US" sz="1400" b="1" dirty="0">
                <a:solidFill>
                  <a:srgbClr val="1F2D29"/>
                </a:solidFill>
              </a:rPr>
              <a:t>Injury and malfunction of body systems as they try to adjust to unnatural body proteins and hormones</a:t>
            </a:r>
          </a:p>
          <a:p>
            <a:pPr lvl="1">
              <a:lnSpc>
                <a:spcPct val="110000"/>
              </a:lnSpc>
            </a:pPr>
            <a:r>
              <a:rPr lang="en-US" sz="1400" b="1" dirty="0">
                <a:solidFill>
                  <a:srgbClr val="1F2D29"/>
                </a:solidFill>
              </a:rPr>
              <a:t>Some are permanent and can be life threatening</a:t>
            </a:r>
          </a:p>
          <a:p>
            <a:pPr lvl="1">
              <a:lnSpc>
                <a:spcPct val="110000"/>
              </a:lnSpc>
            </a:pPr>
            <a:r>
              <a:rPr lang="en-US" sz="1400" b="1" dirty="0">
                <a:solidFill>
                  <a:srgbClr val="1F2D29"/>
                </a:solidFill>
              </a:rPr>
              <a:t>Some are temporary</a:t>
            </a:r>
          </a:p>
          <a:p>
            <a:pPr>
              <a:lnSpc>
                <a:spcPct val="110000"/>
              </a:lnSpc>
              <a:buFont typeface="+mj-lt"/>
              <a:buAutoNum type="arabicPeriod"/>
            </a:pPr>
            <a:r>
              <a:rPr lang="en-US" sz="1400" b="1" dirty="0">
                <a:solidFill>
                  <a:srgbClr val="1F2D29"/>
                </a:solidFill>
              </a:rPr>
              <a:t>Psychological</a:t>
            </a:r>
          </a:p>
          <a:p>
            <a:pPr lvl="1">
              <a:lnSpc>
                <a:spcPct val="110000"/>
              </a:lnSpc>
              <a:buFont typeface="+mj-lt"/>
              <a:buAutoNum type="arabicPeriod"/>
            </a:pPr>
            <a:r>
              <a:rPr lang="en-US" sz="1400" b="1" dirty="0">
                <a:solidFill>
                  <a:srgbClr val="1F2D29"/>
                </a:solidFill>
              </a:rPr>
              <a:t>Loss of respect for self, competitors and the rules of the sport</a:t>
            </a:r>
          </a:p>
          <a:p>
            <a:pPr lvl="1">
              <a:lnSpc>
                <a:spcPct val="110000"/>
              </a:lnSpc>
              <a:buFont typeface="+mj-lt"/>
              <a:buAutoNum type="arabicPeriod"/>
            </a:pPr>
            <a:r>
              <a:rPr lang="en-US" sz="1400" b="1" dirty="0">
                <a:solidFill>
                  <a:srgbClr val="1F2D29"/>
                </a:solidFill>
              </a:rPr>
              <a:t>Fear of discovery and guilt</a:t>
            </a:r>
          </a:p>
          <a:p>
            <a:pPr lvl="1">
              <a:lnSpc>
                <a:spcPct val="110000"/>
              </a:lnSpc>
              <a:buFont typeface="+mj-lt"/>
              <a:buAutoNum type="arabicPeriod"/>
            </a:pPr>
            <a:r>
              <a:rPr lang="en-US" sz="1400" b="1" dirty="0">
                <a:solidFill>
                  <a:srgbClr val="1F2D29"/>
                </a:solidFill>
              </a:rPr>
              <a:t>Fear of loss (respect of family, friends, sponsorship, reputation</a:t>
            </a:r>
          </a:p>
          <a:p>
            <a:pPr>
              <a:lnSpc>
                <a:spcPct val="110000"/>
              </a:lnSpc>
              <a:buFont typeface="+mj-lt"/>
              <a:buAutoNum type="arabicPeriod"/>
            </a:pPr>
            <a:endParaRPr lang="en-US" sz="1400" dirty="0">
              <a:solidFill>
                <a:srgbClr val="1F2D29"/>
              </a:solidFill>
            </a:endParaRPr>
          </a:p>
          <a:p>
            <a:pPr>
              <a:lnSpc>
                <a:spcPct val="110000"/>
              </a:lnSpc>
              <a:buFont typeface="+mj-lt"/>
              <a:buAutoNum type="arabicPeriod"/>
            </a:pPr>
            <a:endParaRPr lang="en-US" sz="1400" dirty="0">
              <a:solidFill>
                <a:srgbClr val="1F2D29"/>
              </a:solidFill>
            </a:endParaRPr>
          </a:p>
          <a:p>
            <a:pPr>
              <a:lnSpc>
                <a:spcPct val="110000"/>
              </a:lnSpc>
              <a:buFont typeface="+mj-lt"/>
              <a:buAutoNum type="arabicPeriod"/>
            </a:pPr>
            <a:endParaRPr lang="en-US" sz="1400" dirty="0">
              <a:solidFill>
                <a:srgbClr val="1F2D29"/>
              </a:solidFill>
            </a:endParaRPr>
          </a:p>
        </p:txBody>
      </p:sp>
    </p:spTree>
    <p:extLst>
      <p:ext uri="{BB962C8B-B14F-4D97-AF65-F5344CB8AC3E}">
        <p14:creationId xmlns:p14="http://schemas.microsoft.com/office/powerpoint/2010/main" val="83692291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 name="Rectangle 122">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7" name="Oval 126">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9" name="Picture 128">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29F42AD2-C29E-5440-AC33-11913ED150B3}"/>
              </a:ext>
            </a:extLst>
          </p:cNvPr>
          <p:cNvSpPr>
            <a:spLocks noGrp="1"/>
          </p:cNvSpPr>
          <p:nvPr>
            <p:ph type="title"/>
          </p:nvPr>
        </p:nvSpPr>
        <p:spPr>
          <a:xfrm>
            <a:off x="2611808" y="1022548"/>
            <a:ext cx="7958331" cy="1308063"/>
          </a:xfrm>
        </p:spPr>
        <p:txBody>
          <a:bodyPr vert="horz" lIns="91440" tIns="45720" rIns="91440" bIns="45720" rtlCol="0" anchor="b">
            <a:normAutofit/>
          </a:bodyPr>
          <a:lstStyle/>
          <a:p>
            <a:pPr algn="l"/>
            <a:r>
              <a:rPr lang="en-US" sz="4400">
                <a:solidFill>
                  <a:srgbClr val="1F2D29"/>
                </a:solidFill>
              </a:rPr>
              <a:t>Why do Athletes Dope</a:t>
            </a:r>
          </a:p>
        </p:txBody>
      </p:sp>
      <p:sp>
        <p:nvSpPr>
          <p:cNvPr id="70" name="Content Placeholder 2">
            <a:extLst>
              <a:ext uri="{FF2B5EF4-FFF2-40B4-BE49-F238E27FC236}">
                <a16:creationId xmlns:a16="http://schemas.microsoft.com/office/drawing/2014/main" id="{5CA706F0-0494-EC47-84D9-34E2048FBB45}"/>
              </a:ext>
            </a:extLst>
          </p:cNvPr>
          <p:cNvSpPr>
            <a:spLocks noGrp="1"/>
          </p:cNvSpPr>
          <p:nvPr>
            <p:ph idx="1"/>
          </p:nvPr>
        </p:nvSpPr>
        <p:spPr>
          <a:xfrm>
            <a:off x="2302933" y="2641604"/>
            <a:ext cx="7621606" cy="3443107"/>
          </a:xfrm>
        </p:spPr>
        <p:txBody>
          <a:bodyPr vert="horz" lIns="91440" tIns="0" rIns="91440" bIns="45720" rtlCol="0" anchor="t">
            <a:normAutofit/>
          </a:bodyPr>
          <a:lstStyle/>
          <a:p>
            <a:pPr>
              <a:buFont typeface="Arial" panose="020B0604020202020204" pitchFamily="34" charset="0"/>
              <a:buChar char="•"/>
            </a:pPr>
            <a:r>
              <a:rPr lang="en-US" sz="1600" b="1" dirty="0">
                <a:solidFill>
                  <a:srgbClr val="1F2D29"/>
                </a:solidFill>
              </a:rPr>
              <a:t>They want to find the competitive edge to make them go faster, train longer, recover more quicky or to be stronger</a:t>
            </a:r>
          </a:p>
          <a:p>
            <a:pPr>
              <a:buFont typeface="Arial" panose="020B0604020202020204" pitchFamily="34" charset="0"/>
              <a:buChar char="•"/>
            </a:pPr>
            <a:r>
              <a:rPr lang="en-US" sz="1600" b="1" dirty="0">
                <a:solidFill>
                  <a:srgbClr val="1F2D29"/>
                </a:solidFill>
              </a:rPr>
              <a:t>The edge can be attained by hard work, eating and living well, well designed individualized training techniques</a:t>
            </a:r>
          </a:p>
          <a:p>
            <a:pPr>
              <a:buFont typeface="Arial" panose="020B0604020202020204" pitchFamily="34" charset="0"/>
              <a:buChar char="•"/>
            </a:pPr>
            <a:r>
              <a:rPr lang="en-US" sz="1600" b="1" dirty="0">
                <a:solidFill>
                  <a:srgbClr val="1F2D29"/>
                </a:solidFill>
              </a:rPr>
              <a:t>Sometimes athletes of their own volition or on the suggestion of coach, friend or someone else decide to get an extra boost by intentionally or unintentionally using prohibited substances or using nutritional supplements</a:t>
            </a:r>
          </a:p>
        </p:txBody>
      </p:sp>
    </p:spTree>
    <p:extLst>
      <p:ext uri="{BB962C8B-B14F-4D97-AF65-F5344CB8AC3E}">
        <p14:creationId xmlns:p14="http://schemas.microsoft.com/office/powerpoint/2010/main" val="390984124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00AD293A-1286-D44A-9BC2-4DA37C1F063E}"/>
              </a:ext>
            </a:extLst>
          </p:cNvPr>
          <p:cNvSpPr>
            <a:spLocks noGrp="1"/>
          </p:cNvSpPr>
          <p:nvPr>
            <p:ph type="title"/>
          </p:nvPr>
        </p:nvSpPr>
        <p:spPr>
          <a:xfrm>
            <a:off x="2611808" y="1022548"/>
            <a:ext cx="7958331" cy="1308063"/>
          </a:xfrm>
        </p:spPr>
        <p:txBody>
          <a:bodyPr anchor="b">
            <a:normAutofit/>
          </a:bodyPr>
          <a:lstStyle/>
          <a:p>
            <a:pPr algn="l"/>
            <a:br>
              <a:rPr lang="en-US" sz="2800">
                <a:solidFill>
                  <a:srgbClr val="1F2D29"/>
                </a:solidFill>
              </a:rPr>
            </a:br>
            <a:br>
              <a:rPr lang="en-US" sz="2800">
                <a:solidFill>
                  <a:srgbClr val="1F2D29"/>
                </a:solidFill>
              </a:rPr>
            </a:br>
            <a:r>
              <a:rPr lang="en-US" sz="2800">
                <a:solidFill>
                  <a:srgbClr val="1F2D29"/>
                </a:solidFill>
              </a:rPr>
              <a:t>Some Common Misconceptions</a:t>
            </a:r>
          </a:p>
        </p:txBody>
      </p:sp>
      <p:sp>
        <p:nvSpPr>
          <p:cNvPr id="3" name="Content Placeholder 2">
            <a:extLst>
              <a:ext uri="{FF2B5EF4-FFF2-40B4-BE49-F238E27FC236}">
                <a16:creationId xmlns:a16="http://schemas.microsoft.com/office/drawing/2014/main" id="{E08AB7D5-245E-8C4E-A273-888EAEC64EF5}"/>
              </a:ext>
            </a:extLst>
          </p:cNvPr>
          <p:cNvSpPr>
            <a:spLocks noGrp="1"/>
          </p:cNvSpPr>
          <p:nvPr>
            <p:ph idx="1"/>
          </p:nvPr>
        </p:nvSpPr>
        <p:spPr>
          <a:xfrm>
            <a:off x="2302933" y="2641604"/>
            <a:ext cx="7621606" cy="3443107"/>
          </a:xfrm>
        </p:spPr>
        <p:txBody>
          <a:bodyPr anchor="t">
            <a:normAutofit/>
          </a:bodyPr>
          <a:lstStyle/>
          <a:p>
            <a:r>
              <a:rPr lang="en-US" sz="1600" b="1" dirty="0">
                <a:solidFill>
                  <a:srgbClr val="1F2D29"/>
                </a:solidFill>
              </a:rPr>
              <a:t>If a substance on the prohibited list is used to treat illness it must be safe</a:t>
            </a:r>
          </a:p>
          <a:p>
            <a:r>
              <a:rPr lang="en-US" sz="1600" b="1" dirty="0">
                <a:solidFill>
                  <a:srgbClr val="1F2D29"/>
                </a:solidFill>
              </a:rPr>
              <a:t>Medication used to treat illness are not designed to be used by healthy athletes in enhanced dosages and in combination with other substances</a:t>
            </a:r>
          </a:p>
          <a:p>
            <a:r>
              <a:rPr lang="en-US" sz="1600" b="1" dirty="0">
                <a:solidFill>
                  <a:srgbClr val="1F2D29"/>
                </a:solidFill>
              </a:rPr>
              <a:t>Use by healthy people can be dangerous to athlete health</a:t>
            </a:r>
          </a:p>
          <a:p>
            <a:r>
              <a:rPr lang="en-US" sz="1600" b="1" dirty="0">
                <a:solidFill>
                  <a:srgbClr val="1F2D29"/>
                </a:solidFill>
              </a:rPr>
              <a:t>Supplements are natural “just herbs” and are therefore safe.</a:t>
            </a:r>
          </a:p>
          <a:p>
            <a:r>
              <a:rPr lang="en-US" sz="1600" b="1" dirty="0">
                <a:solidFill>
                  <a:srgbClr val="1F2D29"/>
                </a:solidFill>
              </a:rPr>
              <a:t>Not Quite, Supplements and plants extracts are the cause of many positive tests</a:t>
            </a:r>
          </a:p>
        </p:txBody>
      </p:sp>
    </p:spTree>
    <p:extLst>
      <p:ext uri="{BB962C8B-B14F-4D97-AF65-F5344CB8AC3E}">
        <p14:creationId xmlns:p14="http://schemas.microsoft.com/office/powerpoint/2010/main" val="174041845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 name="Oval 45">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Picture 47">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4E894A2B-0BBC-B947-9375-19B0762B4B5E}"/>
              </a:ext>
            </a:extLst>
          </p:cNvPr>
          <p:cNvSpPr>
            <a:spLocks noGrp="1"/>
          </p:cNvSpPr>
          <p:nvPr>
            <p:ph type="title"/>
          </p:nvPr>
        </p:nvSpPr>
        <p:spPr>
          <a:xfrm>
            <a:off x="2611808" y="1022548"/>
            <a:ext cx="7958331" cy="1308063"/>
          </a:xfrm>
        </p:spPr>
        <p:txBody>
          <a:bodyPr anchor="b">
            <a:normAutofit/>
          </a:bodyPr>
          <a:lstStyle/>
          <a:p>
            <a:pPr algn="l"/>
            <a:br>
              <a:rPr lang="en-US" sz="2800">
                <a:solidFill>
                  <a:srgbClr val="1F2D29"/>
                </a:solidFill>
              </a:rPr>
            </a:br>
            <a:br>
              <a:rPr lang="en-US" sz="2800">
                <a:solidFill>
                  <a:srgbClr val="1F2D29"/>
                </a:solidFill>
              </a:rPr>
            </a:br>
            <a:r>
              <a:rPr lang="en-US" sz="2800">
                <a:solidFill>
                  <a:srgbClr val="1F2D29"/>
                </a:solidFill>
              </a:rPr>
              <a:t>Lists of Health Risks by Class Of Substance </a:t>
            </a:r>
          </a:p>
        </p:txBody>
      </p:sp>
      <p:sp>
        <p:nvSpPr>
          <p:cNvPr id="3" name="Content Placeholder 2">
            <a:extLst>
              <a:ext uri="{FF2B5EF4-FFF2-40B4-BE49-F238E27FC236}">
                <a16:creationId xmlns:a16="http://schemas.microsoft.com/office/drawing/2014/main" id="{DD81BFBB-397D-E74A-B76A-E4F8D6A624A2}"/>
              </a:ext>
            </a:extLst>
          </p:cNvPr>
          <p:cNvSpPr>
            <a:spLocks noGrp="1"/>
          </p:cNvSpPr>
          <p:nvPr>
            <p:ph idx="1"/>
          </p:nvPr>
        </p:nvSpPr>
        <p:spPr>
          <a:xfrm>
            <a:off x="2302933" y="2641604"/>
            <a:ext cx="7621606" cy="3443107"/>
          </a:xfrm>
        </p:spPr>
        <p:txBody>
          <a:bodyPr anchor="t">
            <a:normAutofit/>
          </a:bodyPr>
          <a:lstStyle/>
          <a:p>
            <a:pPr>
              <a:buFont typeface="Arial" panose="020B0604020202020204" pitchFamily="34" charset="0"/>
              <a:buChar char="•"/>
            </a:pPr>
            <a:r>
              <a:rPr lang="en-US" sz="1600" dirty="0">
                <a:solidFill>
                  <a:srgbClr val="1F2D29"/>
                </a:solidFill>
              </a:rPr>
              <a:t>Testosterone &amp; Anabolic Agents</a:t>
            </a:r>
          </a:p>
          <a:p>
            <a:pPr>
              <a:buFont typeface="Arial" panose="020B0604020202020204" pitchFamily="34" charset="0"/>
              <a:buChar char="•"/>
            </a:pPr>
            <a:r>
              <a:rPr lang="en-US" sz="1600" dirty="0">
                <a:solidFill>
                  <a:srgbClr val="1F2D29"/>
                </a:solidFill>
              </a:rPr>
              <a:t>SARMS</a:t>
            </a:r>
          </a:p>
          <a:p>
            <a:pPr>
              <a:buFont typeface="Arial" panose="020B0604020202020204" pitchFamily="34" charset="0"/>
              <a:buChar char="•"/>
            </a:pPr>
            <a:r>
              <a:rPr lang="en-US" sz="1600" dirty="0">
                <a:solidFill>
                  <a:srgbClr val="1F2D29"/>
                </a:solidFill>
              </a:rPr>
              <a:t>Human Growth Hormone (HGH) &amp; Related Substances</a:t>
            </a:r>
          </a:p>
          <a:p>
            <a:pPr>
              <a:buFont typeface="Arial" panose="020B0604020202020204" pitchFamily="34" charset="0"/>
              <a:buChar char="•"/>
            </a:pPr>
            <a:r>
              <a:rPr lang="en-US" sz="1600" dirty="0">
                <a:solidFill>
                  <a:srgbClr val="1F2D29"/>
                </a:solidFill>
              </a:rPr>
              <a:t>Blood Doping &amp; EPO</a:t>
            </a:r>
          </a:p>
          <a:p>
            <a:pPr>
              <a:buFont typeface="Arial" panose="020B0604020202020204" pitchFamily="34" charset="0"/>
              <a:buChar char="•"/>
            </a:pPr>
            <a:r>
              <a:rPr lang="en-US" sz="1600" dirty="0">
                <a:solidFill>
                  <a:srgbClr val="1F2D29"/>
                </a:solidFill>
              </a:rPr>
              <a:t>Stimulants</a:t>
            </a:r>
          </a:p>
          <a:p>
            <a:pPr>
              <a:buFont typeface="Arial" panose="020B0604020202020204" pitchFamily="34" charset="0"/>
              <a:buChar char="•"/>
            </a:pPr>
            <a:r>
              <a:rPr lang="en-US" sz="1600" dirty="0">
                <a:solidFill>
                  <a:srgbClr val="1F2D29"/>
                </a:solidFill>
              </a:rPr>
              <a:t>Opioids</a:t>
            </a:r>
          </a:p>
          <a:p>
            <a:pPr>
              <a:buFont typeface="Arial" panose="020B0604020202020204" pitchFamily="34" charset="0"/>
              <a:buChar char="•"/>
            </a:pPr>
            <a:r>
              <a:rPr lang="en-US" sz="1600" dirty="0">
                <a:solidFill>
                  <a:srgbClr val="1F2D29"/>
                </a:solidFill>
              </a:rPr>
              <a:t>The well-being Approach</a:t>
            </a:r>
          </a:p>
          <a:p>
            <a:pPr marL="0" indent="0">
              <a:buNone/>
            </a:pPr>
            <a:endParaRPr lang="en-US" sz="1600" dirty="0">
              <a:solidFill>
                <a:srgbClr val="1F2D29"/>
              </a:solidFill>
            </a:endParaRPr>
          </a:p>
        </p:txBody>
      </p:sp>
    </p:spTree>
    <p:extLst>
      <p:ext uri="{BB962C8B-B14F-4D97-AF65-F5344CB8AC3E}">
        <p14:creationId xmlns:p14="http://schemas.microsoft.com/office/powerpoint/2010/main" val="126951471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B3CCAB69-277C-4542-939F-49108B754CF2}"/>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Testosterone and anabolic agents</a:t>
            </a:r>
          </a:p>
        </p:txBody>
      </p:sp>
      <p:sp>
        <p:nvSpPr>
          <p:cNvPr id="3" name="Content Placeholder 2">
            <a:extLst>
              <a:ext uri="{FF2B5EF4-FFF2-40B4-BE49-F238E27FC236}">
                <a16:creationId xmlns:a16="http://schemas.microsoft.com/office/drawing/2014/main" id="{381A0925-1D08-AD4C-BBB9-14C73C14C88D}"/>
              </a:ext>
            </a:extLst>
          </p:cNvPr>
          <p:cNvSpPr>
            <a:spLocks noGrp="1"/>
          </p:cNvSpPr>
          <p:nvPr>
            <p:ph idx="1"/>
          </p:nvPr>
        </p:nvSpPr>
        <p:spPr>
          <a:xfrm>
            <a:off x="2302933" y="2641604"/>
            <a:ext cx="7621606" cy="3443107"/>
          </a:xfrm>
        </p:spPr>
        <p:txBody>
          <a:bodyPr anchor="t">
            <a:normAutofit/>
          </a:bodyPr>
          <a:lstStyle/>
          <a:p>
            <a:pPr>
              <a:lnSpc>
                <a:spcPct val="110000"/>
              </a:lnSpc>
            </a:pPr>
            <a:r>
              <a:rPr lang="en-US" sz="1500" b="1" dirty="0">
                <a:solidFill>
                  <a:srgbClr val="1F2D29"/>
                </a:solidFill>
              </a:rPr>
              <a:t>Physiological Effects - General</a:t>
            </a:r>
          </a:p>
          <a:p>
            <a:pPr>
              <a:lnSpc>
                <a:spcPct val="110000"/>
              </a:lnSpc>
            </a:pPr>
            <a:r>
              <a:rPr lang="en-US" sz="1500" b="1" dirty="0">
                <a:solidFill>
                  <a:srgbClr val="1F2D29"/>
                </a:solidFill>
              </a:rPr>
              <a:t>Acne</a:t>
            </a:r>
          </a:p>
          <a:p>
            <a:pPr>
              <a:lnSpc>
                <a:spcPct val="110000"/>
              </a:lnSpc>
            </a:pPr>
            <a:r>
              <a:rPr lang="en-US" sz="1500" b="1" dirty="0">
                <a:solidFill>
                  <a:srgbClr val="1F2D29"/>
                </a:solidFill>
              </a:rPr>
              <a:t>Male pattern baldness</a:t>
            </a:r>
          </a:p>
          <a:p>
            <a:pPr>
              <a:lnSpc>
                <a:spcPct val="110000"/>
              </a:lnSpc>
            </a:pPr>
            <a:r>
              <a:rPr lang="en-US" sz="1500" b="1" dirty="0">
                <a:solidFill>
                  <a:srgbClr val="1F2D29"/>
                </a:solidFill>
              </a:rPr>
              <a:t>Liver damage</a:t>
            </a:r>
          </a:p>
          <a:p>
            <a:pPr>
              <a:lnSpc>
                <a:spcPct val="110000"/>
              </a:lnSpc>
            </a:pPr>
            <a:r>
              <a:rPr lang="en-US" sz="1500" b="1" dirty="0">
                <a:solidFill>
                  <a:srgbClr val="1F2D29"/>
                </a:solidFill>
              </a:rPr>
              <a:t>Premature closure of growth </a:t>
            </a:r>
            <a:r>
              <a:rPr lang="en-US" sz="1500" b="1" dirty="0" err="1">
                <a:solidFill>
                  <a:srgbClr val="1F2D29"/>
                </a:solidFill>
              </a:rPr>
              <a:t>centres</a:t>
            </a:r>
            <a:r>
              <a:rPr lang="en-US" sz="1500" b="1" dirty="0">
                <a:solidFill>
                  <a:srgbClr val="1F2D29"/>
                </a:solidFill>
              </a:rPr>
              <a:t> leading to stunted growth</a:t>
            </a:r>
          </a:p>
          <a:p>
            <a:pPr>
              <a:lnSpc>
                <a:spcPct val="110000"/>
              </a:lnSpc>
            </a:pPr>
            <a:r>
              <a:rPr lang="en-US" sz="1500" b="1" dirty="0">
                <a:solidFill>
                  <a:srgbClr val="1F2D29"/>
                </a:solidFill>
              </a:rPr>
              <a:t>Increased aggressiveness and sexual appetite leading criminal </a:t>
            </a:r>
            <a:r>
              <a:rPr lang="en-US" sz="1500" b="1" dirty="0" err="1">
                <a:solidFill>
                  <a:srgbClr val="1F2D29"/>
                </a:solidFill>
              </a:rPr>
              <a:t>behaviour</a:t>
            </a:r>
            <a:r>
              <a:rPr lang="en-US" sz="1500" b="1" dirty="0">
                <a:solidFill>
                  <a:srgbClr val="1F2D29"/>
                </a:solidFill>
              </a:rPr>
              <a:t> “</a:t>
            </a:r>
            <a:r>
              <a:rPr lang="en-US" sz="1500" b="1" dirty="0" err="1">
                <a:solidFill>
                  <a:srgbClr val="1F2D29"/>
                </a:solidFill>
              </a:rPr>
              <a:t>Roid</a:t>
            </a:r>
            <a:r>
              <a:rPr lang="en-US" sz="1500" b="1" dirty="0">
                <a:solidFill>
                  <a:srgbClr val="1F2D29"/>
                </a:solidFill>
              </a:rPr>
              <a:t> Rage”</a:t>
            </a:r>
          </a:p>
          <a:p>
            <a:pPr>
              <a:lnSpc>
                <a:spcPct val="110000"/>
              </a:lnSpc>
            </a:pPr>
            <a:r>
              <a:rPr lang="en-US" sz="1500" b="1" dirty="0">
                <a:solidFill>
                  <a:srgbClr val="1F2D29"/>
                </a:solidFill>
              </a:rPr>
              <a:t>Withdrawal can be associated with depression and suicide</a:t>
            </a:r>
          </a:p>
          <a:p>
            <a:pPr>
              <a:lnSpc>
                <a:spcPct val="110000"/>
              </a:lnSpc>
            </a:pPr>
            <a:endParaRPr lang="en-US" sz="1500" dirty="0">
              <a:solidFill>
                <a:srgbClr val="1F2D29"/>
              </a:solidFill>
            </a:endParaRPr>
          </a:p>
        </p:txBody>
      </p:sp>
    </p:spTree>
    <p:extLst>
      <p:ext uri="{BB962C8B-B14F-4D97-AF65-F5344CB8AC3E}">
        <p14:creationId xmlns:p14="http://schemas.microsoft.com/office/powerpoint/2010/main" val="337893276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4A55ED41-1A69-4449-B145-7CE110DE6E3F}"/>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Anabolic Agents – Effects in Males</a:t>
            </a:r>
          </a:p>
        </p:txBody>
      </p:sp>
      <p:sp>
        <p:nvSpPr>
          <p:cNvPr id="3" name="Content Placeholder 2">
            <a:extLst>
              <a:ext uri="{FF2B5EF4-FFF2-40B4-BE49-F238E27FC236}">
                <a16:creationId xmlns:a16="http://schemas.microsoft.com/office/drawing/2014/main" id="{EE5D1565-F88D-6641-8A16-F4C66EFF5132}"/>
              </a:ext>
            </a:extLst>
          </p:cNvPr>
          <p:cNvSpPr>
            <a:spLocks noGrp="1"/>
          </p:cNvSpPr>
          <p:nvPr>
            <p:ph idx="1"/>
          </p:nvPr>
        </p:nvSpPr>
        <p:spPr>
          <a:xfrm>
            <a:off x="2302933" y="2641604"/>
            <a:ext cx="7621606" cy="3443107"/>
          </a:xfrm>
        </p:spPr>
        <p:txBody>
          <a:bodyPr anchor="t">
            <a:normAutofit/>
          </a:bodyPr>
          <a:lstStyle/>
          <a:p>
            <a:r>
              <a:rPr lang="en-US" sz="2400" b="1" dirty="0">
                <a:solidFill>
                  <a:srgbClr val="1F2D29"/>
                </a:solidFill>
              </a:rPr>
              <a:t>Breast tissue development (bitches)</a:t>
            </a:r>
          </a:p>
          <a:p>
            <a:r>
              <a:rPr lang="en-US" sz="2400" b="1" dirty="0">
                <a:solidFill>
                  <a:srgbClr val="1F2D29"/>
                </a:solidFill>
              </a:rPr>
              <a:t>Shrinking of testicles</a:t>
            </a:r>
          </a:p>
          <a:p>
            <a:r>
              <a:rPr lang="en-US" sz="2400" b="1" dirty="0">
                <a:solidFill>
                  <a:srgbClr val="1F2D29"/>
                </a:solidFill>
              </a:rPr>
              <a:t>Impotence</a:t>
            </a:r>
          </a:p>
          <a:p>
            <a:r>
              <a:rPr lang="en-US" sz="2400" b="1" dirty="0">
                <a:solidFill>
                  <a:srgbClr val="1F2D29"/>
                </a:solidFill>
              </a:rPr>
              <a:t>Reduction in sperm production</a:t>
            </a:r>
          </a:p>
        </p:txBody>
      </p:sp>
    </p:spTree>
    <p:extLst>
      <p:ext uri="{BB962C8B-B14F-4D97-AF65-F5344CB8AC3E}">
        <p14:creationId xmlns:p14="http://schemas.microsoft.com/office/powerpoint/2010/main" val="40825476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E4D56119-A9B8-9A4D-9909-605C8EFD8DA2}"/>
              </a:ext>
            </a:extLst>
          </p:cNvPr>
          <p:cNvSpPr>
            <a:spLocks noGrp="1"/>
          </p:cNvSpPr>
          <p:nvPr>
            <p:ph type="title"/>
          </p:nvPr>
        </p:nvSpPr>
        <p:spPr>
          <a:xfrm>
            <a:off x="2611808" y="1022548"/>
            <a:ext cx="7958331" cy="1308063"/>
          </a:xfrm>
        </p:spPr>
        <p:txBody>
          <a:bodyPr anchor="b">
            <a:normAutofit/>
          </a:bodyPr>
          <a:lstStyle/>
          <a:p>
            <a:pPr algn="l"/>
            <a:r>
              <a:rPr lang="en-US" sz="4400">
                <a:solidFill>
                  <a:srgbClr val="1F2D29"/>
                </a:solidFill>
              </a:rPr>
              <a:t>Anabolic Agents – Effects in Females</a:t>
            </a:r>
          </a:p>
        </p:txBody>
      </p:sp>
      <p:sp>
        <p:nvSpPr>
          <p:cNvPr id="3" name="Content Placeholder 2">
            <a:extLst>
              <a:ext uri="{FF2B5EF4-FFF2-40B4-BE49-F238E27FC236}">
                <a16:creationId xmlns:a16="http://schemas.microsoft.com/office/drawing/2014/main" id="{330F21AB-DD0F-0846-91CA-154141ED8798}"/>
              </a:ext>
            </a:extLst>
          </p:cNvPr>
          <p:cNvSpPr>
            <a:spLocks noGrp="1"/>
          </p:cNvSpPr>
          <p:nvPr>
            <p:ph idx="1"/>
          </p:nvPr>
        </p:nvSpPr>
        <p:spPr>
          <a:xfrm>
            <a:off x="2302933" y="2641604"/>
            <a:ext cx="7621606" cy="3443107"/>
          </a:xfrm>
        </p:spPr>
        <p:txBody>
          <a:bodyPr anchor="t">
            <a:normAutofit/>
          </a:bodyPr>
          <a:lstStyle/>
          <a:p>
            <a:r>
              <a:rPr lang="en-US" sz="1800" b="1" dirty="0">
                <a:solidFill>
                  <a:srgbClr val="1F2D29"/>
                </a:solidFill>
              </a:rPr>
              <a:t>Deeping of the voice – beware singers and professional performers using voice</a:t>
            </a:r>
          </a:p>
          <a:p>
            <a:r>
              <a:rPr lang="en-US" sz="1800" b="1" dirty="0">
                <a:solidFill>
                  <a:srgbClr val="1F2D29"/>
                </a:solidFill>
              </a:rPr>
              <a:t>Cessation of Breast Development</a:t>
            </a:r>
          </a:p>
          <a:p>
            <a:r>
              <a:rPr lang="en-US" sz="1800" b="1" dirty="0">
                <a:solidFill>
                  <a:srgbClr val="1F2D29"/>
                </a:solidFill>
              </a:rPr>
              <a:t>Growth of hair on face, stomach and upper back</a:t>
            </a:r>
          </a:p>
          <a:p>
            <a:r>
              <a:rPr lang="en-US" sz="1800" b="1" dirty="0">
                <a:solidFill>
                  <a:srgbClr val="1F2D29"/>
                </a:solidFill>
              </a:rPr>
              <a:t>Enlarged clitoris</a:t>
            </a:r>
          </a:p>
          <a:p>
            <a:r>
              <a:rPr lang="en-US" sz="1800" b="1" dirty="0">
                <a:solidFill>
                  <a:srgbClr val="1F2D29"/>
                </a:solidFill>
              </a:rPr>
              <a:t>Abnormal menstrual cycles</a:t>
            </a:r>
          </a:p>
        </p:txBody>
      </p:sp>
    </p:spTree>
    <p:extLst>
      <p:ext uri="{BB962C8B-B14F-4D97-AF65-F5344CB8AC3E}">
        <p14:creationId xmlns:p14="http://schemas.microsoft.com/office/powerpoint/2010/main" val="329901309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28">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737DA9EA-DEC5-0941-B632-9293C3DD58BE}"/>
              </a:ext>
            </a:extLst>
          </p:cNvPr>
          <p:cNvSpPr>
            <a:spLocks noGrp="1"/>
          </p:cNvSpPr>
          <p:nvPr>
            <p:ph type="title"/>
          </p:nvPr>
        </p:nvSpPr>
        <p:spPr>
          <a:xfrm>
            <a:off x="2611808" y="1022548"/>
            <a:ext cx="7958331" cy="1308063"/>
          </a:xfrm>
        </p:spPr>
        <p:txBody>
          <a:bodyPr anchor="b">
            <a:normAutofit/>
          </a:bodyPr>
          <a:lstStyle/>
          <a:p>
            <a:pPr algn="l"/>
            <a:r>
              <a:rPr lang="en-US" sz="3100">
                <a:solidFill>
                  <a:srgbClr val="1F2D29"/>
                </a:solidFill>
              </a:rPr>
              <a:t>SARMS</a:t>
            </a:r>
            <a:br>
              <a:rPr lang="en-US" sz="3100">
                <a:solidFill>
                  <a:srgbClr val="1F2D29"/>
                </a:solidFill>
              </a:rPr>
            </a:br>
            <a:r>
              <a:rPr lang="en-US" sz="3100">
                <a:solidFill>
                  <a:srgbClr val="1F2D29"/>
                </a:solidFill>
              </a:rPr>
              <a:t>Selective Androgen Receptor Modulators</a:t>
            </a:r>
          </a:p>
        </p:txBody>
      </p:sp>
      <p:sp>
        <p:nvSpPr>
          <p:cNvPr id="3" name="Content Placeholder 2">
            <a:extLst>
              <a:ext uri="{FF2B5EF4-FFF2-40B4-BE49-F238E27FC236}">
                <a16:creationId xmlns:a16="http://schemas.microsoft.com/office/drawing/2014/main" id="{103803DB-9F96-214D-85A1-368CBA9A6861}"/>
              </a:ext>
            </a:extLst>
          </p:cNvPr>
          <p:cNvSpPr>
            <a:spLocks noGrp="1"/>
          </p:cNvSpPr>
          <p:nvPr>
            <p:ph idx="1"/>
          </p:nvPr>
        </p:nvSpPr>
        <p:spPr>
          <a:xfrm>
            <a:off x="2302933" y="2641604"/>
            <a:ext cx="7621606" cy="3443107"/>
          </a:xfrm>
        </p:spPr>
        <p:txBody>
          <a:bodyPr anchor="t">
            <a:normAutofit/>
          </a:bodyPr>
          <a:lstStyle/>
          <a:p>
            <a:r>
              <a:rPr lang="en-US" sz="1600" b="1" dirty="0">
                <a:solidFill>
                  <a:srgbClr val="1F2D29"/>
                </a:solidFill>
              </a:rPr>
              <a:t>Designed to work like testosterone</a:t>
            </a:r>
          </a:p>
          <a:p>
            <a:r>
              <a:rPr lang="en-US" sz="1600" b="1" dirty="0">
                <a:solidFill>
                  <a:srgbClr val="1F2D29"/>
                </a:solidFill>
              </a:rPr>
              <a:t>Research substances and not in general use</a:t>
            </a:r>
          </a:p>
          <a:p>
            <a:r>
              <a:rPr lang="en-US" sz="1600" b="1" dirty="0">
                <a:solidFill>
                  <a:srgbClr val="1F2D29"/>
                </a:solidFill>
              </a:rPr>
              <a:t>Action not fully understood</a:t>
            </a:r>
          </a:p>
          <a:p>
            <a:r>
              <a:rPr lang="en-US" sz="1600" b="1" dirty="0">
                <a:solidFill>
                  <a:srgbClr val="1F2D29"/>
                </a:solidFill>
              </a:rPr>
              <a:t>Know to cause testosterone like effects</a:t>
            </a:r>
          </a:p>
          <a:p>
            <a:r>
              <a:rPr lang="en-US" sz="1600" b="1" dirty="0">
                <a:solidFill>
                  <a:srgbClr val="1F2D29"/>
                </a:solidFill>
              </a:rPr>
              <a:t>Some SARMS are implicated in cause of cancer</a:t>
            </a:r>
          </a:p>
          <a:p>
            <a:r>
              <a:rPr lang="en-US" sz="1600" b="1" dirty="0">
                <a:solidFill>
                  <a:srgbClr val="1F2D29"/>
                </a:solidFill>
              </a:rPr>
              <a:t>Like testosterone can alter cholesterol profiles leading to heart attacks and strokes</a:t>
            </a:r>
          </a:p>
        </p:txBody>
      </p:sp>
    </p:spTree>
    <p:extLst>
      <p:ext uri="{BB962C8B-B14F-4D97-AF65-F5344CB8AC3E}">
        <p14:creationId xmlns:p14="http://schemas.microsoft.com/office/powerpoint/2010/main" val="267956128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15</TotalTime>
  <Words>885</Words>
  <Application>Microsoft Macintosh PowerPoint</Application>
  <PresentationFormat>Widescreen</PresentationFormat>
  <Paragraphs>120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MS Shell Dlg 2</vt:lpstr>
      <vt:lpstr>Wingdings</vt:lpstr>
      <vt:lpstr>Wingdings 3</vt:lpstr>
      <vt:lpstr>Madison</vt:lpstr>
      <vt:lpstr>Health Dangers of Doping</vt:lpstr>
      <vt:lpstr>Health Dangers of Doping Come in 2 areas</vt:lpstr>
      <vt:lpstr>Why do Athletes Dope</vt:lpstr>
      <vt:lpstr>  Some Common Misconceptions</vt:lpstr>
      <vt:lpstr>  Lists of Health Risks by Class Of Substance </vt:lpstr>
      <vt:lpstr>Testosterone and anabolic agents</vt:lpstr>
      <vt:lpstr>Anabolic Agents – Effects in Males</vt:lpstr>
      <vt:lpstr>Anabolic Agents – Effects in Females</vt:lpstr>
      <vt:lpstr>SARMS Selective Androgen Receptor Modulators</vt:lpstr>
      <vt:lpstr>Growth Hormone Peptide Hormones and Related Substances</vt:lpstr>
      <vt:lpstr>Effects of HGH and Peptide Hormones</vt:lpstr>
      <vt:lpstr>Blood Doping EPO Transfusion</vt:lpstr>
      <vt:lpstr>Medical use Blood Transfusion</vt:lpstr>
      <vt:lpstr>Blood Doping EPO</vt:lpstr>
      <vt:lpstr>Stimulants</vt:lpstr>
      <vt:lpstr>Physiological Effects Stimulants</vt:lpstr>
      <vt:lpstr>Opioids Morphine Related Substances</vt:lpstr>
      <vt:lpstr> Is there another 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Dangers of Doping</dc:title>
  <dc:creator>Patricia Wallace</dc:creator>
  <cp:lastModifiedBy>patricia wallace</cp:lastModifiedBy>
  <cp:revision>2</cp:revision>
  <dcterms:created xsi:type="dcterms:W3CDTF">2020-12-26T07:04:22Z</dcterms:created>
  <dcterms:modified xsi:type="dcterms:W3CDTF">2021-04-14T09:33:04Z</dcterms:modified>
</cp:coreProperties>
</file>