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37"/>
  </p:notesMasterIdLst>
  <p:sldIdLst>
    <p:sldId id="256" r:id="rId2"/>
    <p:sldId id="284" r:id="rId3"/>
    <p:sldId id="292" r:id="rId4"/>
    <p:sldId id="285" r:id="rId5"/>
    <p:sldId id="259" r:id="rId6"/>
    <p:sldId id="269" r:id="rId7"/>
    <p:sldId id="286" r:id="rId8"/>
    <p:sldId id="257" r:id="rId9"/>
    <p:sldId id="287" r:id="rId10"/>
    <p:sldId id="293" r:id="rId11"/>
    <p:sldId id="289" r:id="rId12"/>
    <p:sldId id="282" r:id="rId13"/>
    <p:sldId id="278" r:id="rId14"/>
    <p:sldId id="279" r:id="rId15"/>
    <p:sldId id="281" r:id="rId16"/>
    <p:sldId id="288" r:id="rId17"/>
    <p:sldId id="268" r:id="rId18"/>
    <p:sldId id="280" r:id="rId19"/>
    <p:sldId id="263" r:id="rId20"/>
    <p:sldId id="264" r:id="rId21"/>
    <p:sldId id="261" r:id="rId22"/>
    <p:sldId id="262" r:id="rId23"/>
    <p:sldId id="277" r:id="rId24"/>
    <p:sldId id="272" r:id="rId25"/>
    <p:sldId id="273" r:id="rId26"/>
    <p:sldId id="274" r:id="rId27"/>
    <p:sldId id="275" r:id="rId28"/>
    <p:sldId id="290" r:id="rId29"/>
    <p:sldId id="276" r:id="rId30"/>
    <p:sldId id="270" r:id="rId31"/>
    <p:sldId id="271" r:id="rId32"/>
    <p:sldId id="265" r:id="rId33"/>
    <p:sldId id="266" r:id="rId34"/>
    <p:sldId id="267" r:id="rId35"/>
    <p:sldId id="29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85"/>
    <p:restoredTop sz="93710"/>
  </p:normalViewPr>
  <p:slideViewPr>
    <p:cSldViewPr snapToGrid="0" snapToObjects="1">
      <p:cViewPr>
        <p:scale>
          <a:sx n="59" d="100"/>
          <a:sy n="59" d="100"/>
        </p:scale>
        <p:origin x="936" y="109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5C7224-BB30-4009-A061-89DC02C72D52}"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GB"/>
        </a:p>
      </dgm:t>
    </dgm:pt>
    <dgm:pt modelId="{B590A1F9-5667-4A38-9535-0BD0C08F32B6}">
      <dgm:prSet phldrT="[Text]" custT="1"/>
      <dgm:spPr>
        <a:solidFill>
          <a:srgbClr val="005DB9"/>
        </a:solidFill>
      </dgm:spPr>
      <dgm:t>
        <a:bodyPr/>
        <a:lstStyle/>
        <a:p>
          <a:r>
            <a:rPr lang="en-AU" sz="2000" b="1" dirty="0" smtClean="0">
              <a:latin typeface="Franklin Gothic Book" pitchFamily="34" charset="0"/>
            </a:rPr>
            <a:t>ATHLETES ONLY</a:t>
          </a:r>
          <a:endParaRPr lang="en-GB" sz="2000" b="1" dirty="0">
            <a:latin typeface="Franklin Gothic Book" pitchFamily="34" charset="0"/>
          </a:endParaRPr>
        </a:p>
      </dgm:t>
    </dgm:pt>
    <dgm:pt modelId="{FC65E8A6-162B-4AD9-8760-64AE93CA149E}" type="parTrans" cxnId="{27DD5976-F0C6-45D0-A474-7A0B8DE93759}">
      <dgm:prSet/>
      <dgm:spPr/>
      <dgm:t>
        <a:bodyPr/>
        <a:lstStyle/>
        <a:p>
          <a:endParaRPr lang="en-GB">
            <a:latin typeface="Franklin Gothic Book" pitchFamily="34" charset="0"/>
          </a:endParaRPr>
        </a:p>
      </dgm:t>
    </dgm:pt>
    <dgm:pt modelId="{A23D7E0C-0BA9-4B37-8832-94929C86B4A3}" type="sibTrans" cxnId="{27DD5976-F0C6-45D0-A474-7A0B8DE93759}">
      <dgm:prSet/>
      <dgm:spPr/>
      <dgm:t>
        <a:bodyPr/>
        <a:lstStyle/>
        <a:p>
          <a:endParaRPr lang="en-GB">
            <a:latin typeface="Franklin Gothic Book" pitchFamily="34" charset="0"/>
          </a:endParaRPr>
        </a:p>
      </dgm:t>
    </dgm:pt>
    <dgm:pt modelId="{7CE4724D-7575-47E3-A46B-1087141E410D}">
      <dgm:prSet phldrT="[Text]"/>
      <dgm:spPr>
        <a:ln>
          <a:solidFill>
            <a:srgbClr val="2A6EBB"/>
          </a:solidFill>
        </a:ln>
      </dgm:spPr>
      <dgm:t>
        <a:bodyPr/>
        <a:lstStyle/>
        <a:p>
          <a:r>
            <a:rPr lang="en-AU" dirty="0" smtClean="0">
              <a:latin typeface="Franklin Gothic Book" pitchFamily="34" charset="0"/>
            </a:rPr>
            <a:t>Presence of a prohibited substance, it’s metabolites or markers</a:t>
          </a:r>
          <a:endParaRPr lang="en-GB" dirty="0">
            <a:latin typeface="Franklin Gothic Book" pitchFamily="34" charset="0"/>
          </a:endParaRPr>
        </a:p>
      </dgm:t>
    </dgm:pt>
    <dgm:pt modelId="{8579B3B4-27FF-410F-B5B6-FA24805884F0}" type="parTrans" cxnId="{C8091171-C59B-4FDA-A8F3-558AC7DD7069}">
      <dgm:prSet/>
      <dgm:spPr>
        <a:ln>
          <a:solidFill>
            <a:srgbClr val="2A6EBB"/>
          </a:solidFill>
        </a:ln>
      </dgm:spPr>
      <dgm:t>
        <a:bodyPr/>
        <a:lstStyle/>
        <a:p>
          <a:endParaRPr lang="en-GB">
            <a:latin typeface="Franklin Gothic Book" pitchFamily="34" charset="0"/>
          </a:endParaRPr>
        </a:p>
      </dgm:t>
    </dgm:pt>
    <dgm:pt modelId="{594548EA-E18A-407B-942B-C1B6EC2549A0}" type="sibTrans" cxnId="{C8091171-C59B-4FDA-A8F3-558AC7DD7069}">
      <dgm:prSet/>
      <dgm:spPr/>
      <dgm:t>
        <a:bodyPr/>
        <a:lstStyle/>
        <a:p>
          <a:endParaRPr lang="en-GB">
            <a:latin typeface="Franklin Gothic Book" pitchFamily="34" charset="0"/>
          </a:endParaRPr>
        </a:p>
      </dgm:t>
    </dgm:pt>
    <dgm:pt modelId="{4B21093F-EF23-4849-BBA8-1542292EAB2B}">
      <dgm:prSet phldrT="[Text]"/>
      <dgm:spPr>
        <a:ln>
          <a:solidFill>
            <a:srgbClr val="2A6EBB"/>
          </a:solidFill>
        </a:ln>
      </dgm:spPr>
      <dgm:t>
        <a:bodyPr/>
        <a:lstStyle/>
        <a:p>
          <a:r>
            <a:rPr lang="en-AU" dirty="0" smtClean="0">
              <a:latin typeface="Franklin Gothic Book" pitchFamily="34" charset="0"/>
            </a:rPr>
            <a:t>Use or attempted use of a prohibited substance or method</a:t>
          </a:r>
          <a:endParaRPr lang="en-GB" dirty="0">
            <a:latin typeface="Franklin Gothic Book" pitchFamily="34" charset="0"/>
          </a:endParaRPr>
        </a:p>
      </dgm:t>
    </dgm:pt>
    <dgm:pt modelId="{2499B23F-9759-47C9-B658-2607B4A8BEF3}" type="parTrans" cxnId="{0B5A90ED-A807-45A6-8FC0-56E6B11618D5}">
      <dgm:prSet/>
      <dgm:spPr>
        <a:ln>
          <a:solidFill>
            <a:srgbClr val="2A6EBB"/>
          </a:solidFill>
        </a:ln>
      </dgm:spPr>
      <dgm:t>
        <a:bodyPr/>
        <a:lstStyle/>
        <a:p>
          <a:endParaRPr lang="en-GB">
            <a:latin typeface="Franklin Gothic Book" pitchFamily="34" charset="0"/>
          </a:endParaRPr>
        </a:p>
      </dgm:t>
    </dgm:pt>
    <dgm:pt modelId="{F7451243-8B7B-4123-9562-90EDAC88D4EF}" type="sibTrans" cxnId="{0B5A90ED-A807-45A6-8FC0-56E6B11618D5}">
      <dgm:prSet/>
      <dgm:spPr/>
      <dgm:t>
        <a:bodyPr/>
        <a:lstStyle/>
        <a:p>
          <a:endParaRPr lang="en-GB">
            <a:latin typeface="Franklin Gothic Book" pitchFamily="34" charset="0"/>
          </a:endParaRPr>
        </a:p>
      </dgm:t>
    </dgm:pt>
    <dgm:pt modelId="{FE283097-DC3E-468E-8D1B-874C97593409}">
      <dgm:prSet phldrT="[Text]" custT="1"/>
      <dgm:spPr>
        <a:solidFill>
          <a:srgbClr val="33647F"/>
        </a:solidFill>
      </dgm:spPr>
      <dgm:t>
        <a:bodyPr/>
        <a:lstStyle/>
        <a:p>
          <a:r>
            <a:rPr lang="en-AU" sz="2000" b="1" dirty="0" smtClean="0">
              <a:latin typeface="Franklin Gothic Book" pitchFamily="34" charset="0"/>
            </a:rPr>
            <a:t>ATHLETES &amp; SUPPORT PERSONNEL</a:t>
          </a:r>
          <a:endParaRPr lang="en-GB" sz="2000" b="1" dirty="0">
            <a:latin typeface="Franklin Gothic Book" pitchFamily="34" charset="0"/>
          </a:endParaRPr>
        </a:p>
      </dgm:t>
    </dgm:pt>
    <dgm:pt modelId="{4E64D22A-6731-46A5-9DFF-26145CAF34C2}" type="parTrans" cxnId="{946BBBF6-D96E-430E-AD2E-9D4DD52A1ECA}">
      <dgm:prSet/>
      <dgm:spPr/>
      <dgm:t>
        <a:bodyPr/>
        <a:lstStyle/>
        <a:p>
          <a:endParaRPr lang="en-GB">
            <a:latin typeface="Franklin Gothic Book" pitchFamily="34" charset="0"/>
          </a:endParaRPr>
        </a:p>
      </dgm:t>
    </dgm:pt>
    <dgm:pt modelId="{0333E974-DA6A-423D-A84D-7161C15F99B2}" type="sibTrans" cxnId="{946BBBF6-D96E-430E-AD2E-9D4DD52A1ECA}">
      <dgm:prSet/>
      <dgm:spPr/>
      <dgm:t>
        <a:bodyPr/>
        <a:lstStyle/>
        <a:p>
          <a:endParaRPr lang="en-GB">
            <a:latin typeface="Franklin Gothic Book" pitchFamily="34" charset="0"/>
          </a:endParaRPr>
        </a:p>
      </dgm:t>
    </dgm:pt>
    <dgm:pt modelId="{0DB69FD2-ECB5-444F-804E-F78966A52EBC}">
      <dgm:prSet phldrT="[Text]"/>
      <dgm:spPr>
        <a:ln>
          <a:solidFill>
            <a:srgbClr val="41B6E6"/>
          </a:solidFill>
        </a:ln>
      </dgm:spPr>
      <dgm:t>
        <a:bodyPr/>
        <a:lstStyle/>
        <a:p>
          <a:r>
            <a:rPr lang="en-AU" dirty="0" smtClean="0">
              <a:latin typeface="Franklin Gothic Book" pitchFamily="34" charset="0"/>
            </a:rPr>
            <a:t>Tampering or attempting to tamper with the testing process</a:t>
          </a:r>
          <a:endParaRPr lang="en-GB" dirty="0">
            <a:latin typeface="Franklin Gothic Book" pitchFamily="34" charset="0"/>
          </a:endParaRPr>
        </a:p>
      </dgm:t>
    </dgm:pt>
    <dgm:pt modelId="{FE3F060B-7B19-4F97-A072-876BB1AABC7F}" type="parTrans" cxnId="{FBFCB10E-4492-48FF-B392-161AA7B49C32}">
      <dgm:prSet/>
      <dgm:spPr>
        <a:ln>
          <a:solidFill>
            <a:srgbClr val="41B6E6"/>
          </a:solidFill>
        </a:ln>
      </dgm:spPr>
      <dgm:t>
        <a:bodyPr/>
        <a:lstStyle/>
        <a:p>
          <a:endParaRPr lang="en-GB">
            <a:latin typeface="Franklin Gothic Book" pitchFamily="34" charset="0"/>
          </a:endParaRPr>
        </a:p>
      </dgm:t>
    </dgm:pt>
    <dgm:pt modelId="{F20649AC-1CC0-44A1-8994-C706356B1CD9}" type="sibTrans" cxnId="{FBFCB10E-4492-48FF-B392-161AA7B49C32}">
      <dgm:prSet/>
      <dgm:spPr/>
      <dgm:t>
        <a:bodyPr/>
        <a:lstStyle/>
        <a:p>
          <a:endParaRPr lang="en-GB">
            <a:latin typeface="Franklin Gothic Book" pitchFamily="34" charset="0"/>
          </a:endParaRPr>
        </a:p>
      </dgm:t>
    </dgm:pt>
    <dgm:pt modelId="{4A6E7A7F-CF4C-4339-8649-22A534CBD791}">
      <dgm:prSet/>
      <dgm:spPr>
        <a:ln>
          <a:solidFill>
            <a:srgbClr val="2A6EBB"/>
          </a:solidFill>
        </a:ln>
      </dgm:spPr>
      <dgm:t>
        <a:bodyPr/>
        <a:lstStyle/>
        <a:p>
          <a:r>
            <a:rPr lang="en-AU" dirty="0" smtClean="0">
              <a:latin typeface="Franklin Gothic Book" pitchFamily="34" charset="0"/>
            </a:rPr>
            <a:t>Refusing or evading a test</a:t>
          </a:r>
          <a:endParaRPr lang="en-GB" dirty="0">
            <a:latin typeface="Franklin Gothic Book" pitchFamily="34" charset="0"/>
          </a:endParaRPr>
        </a:p>
      </dgm:t>
    </dgm:pt>
    <dgm:pt modelId="{7CC1A53F-F75C-4EC9-B7FF-C3C92378D72C}" type="parTrans" cxnId="{3CF348CE-7B7A-4F92-9FF9-7E966F289559}">
      <dgm:prSet/>
      <dgm:spPr>
        <a:ln>
          <a:solidFill>
            <a:srgbClr val="2A6EBB"/>
          </a:solidFill>
        </a:ln>
      </dgm:spPr>
      <dgm:t>
        <a:bodyPr/>
        <a:lstStyle/>
        <a:p>
          <a:endParaRPr lang="en-GB">
            <a:latin typeface="Franklin Gothic Book" pitchFamily="34" charset="0"/>
          </a:endParaRPr>
        </a:p>
      </dgm:t>
    </dgm:pt>
    <dgm:pt modelId="{640DAE60-7C9E-4C5D-892B-3E745313E05C}" type="sibTrans" cxnId="{3CF348CE-7B7A-4F92-9FF9-7E966F289559}">
      <dgm:prSet/>
      <dgm:spPr/>
      <dgm:t>
        <a:bodyPr/>
        <a:lstStyle/>
        <a:p>
          <a:endParaRPr lang="en-GB">
            <a:latin typeface="Franklin Gothic Book" pitchFamily="34" charset="0"/>
          </a:endParaRPr>
        </a:p>
      </dgm:t>
    </dgm:pt>
    <dgm:pt modelId="{79424982-6467-4983-91FA-5A4D74C45052}">
      <dgm:prSet/>
      <dgm:spPr>
        <a:ln>
          <a:solidFill>
            <a:srgbClr val="41B6E6"/>
          </a:solidFill>
        </a:ln>
      </dgm:spPr>
      <dgm:t>
        <a:bodyPr/>
        <a:lstStyle/>
        <a:p>
          <a:r>
            <a:rPr lang="en-AU" dirty="0" smtClean="0">
              <a:latin typeface="Franklin Gothic Book" pitchFamily="34" charset="0"/>
            </a:rPr>
            <a:t>Trafficking or attempted trafficking of a prohibited substance</a:t>
          </a:r>
          <a:endParaRPr lang="en-GB" dirty="0">
            <a:latin typeface="Franklin Gothic Book" pitchFamily="34" charset="0"/>
          </a:endParaRPr>
        </a:p>
      </dgm:t>
    </dgm:pt>
    <dgm:pt modelId="{A1F3FA32-A5BC-4A91-91A8-D1A86432FD2D}" type="parTrans" cxnId="{839FFE2F-4FEA-4883-AFFD-B6C2AE1854AE}">
      <dgm:prSet/>
      <dgm:spPr>
        <a:ln>
          <a:solidFill>
            <a:srgbClr val="41B6E6"/>
          </a:solidFill>
        </a:ln>
      </dgm:spPr>
      <dgm:t>
        <a:bodyPr/>
        <a:lstStyle/>
        <a:p>
          <a:endParaRPr lang="en-GB">
            <a:latin typeface="Franklin Gothic Book" pitchFamily="34" charset="0"/>
          </a:endParaRPr>
        </a:p>
      </dgm:t>
    </dgm:pt>
    <dgm:pt modelId="{2B634C55-9E9C-4B4F-9688-0F254769FFC7}" type="sibTrans" cxnId="{839FFE2F-4FEA-4883-AFFD-B6C2AE1854AE}">
      <dgm:prSet/>
      <dgm:spPr/>
      <dgm:t>
        <a:bodyPr/>
        <a:lstStyle/>
        <a:p>
          <a:endParaRPr lang="en-GB">
            <a:latin typeface="Franklin Gothic Book" pitchFamily="34" charset="0"/>
          </a:endParaRPr>
        </a:p>
      </dgm:t>
    </dgm:pt>
    <dgm:pt modelId="{64D2B1AF-81AA-444A-BF92-BD0E6A3A32FB}">
      <dgm:prSet/>
      <dgm:spPr>
        <a:ln>
          <a:solidFill>
            <a:srgbClr val="41B6E6"/>
          </a:solidFill>
        </a:ln>
      </dgm:spPr>
      <dgm:t>
        <a:bodyPr/>
        <a:lstStyle/>
        <a:p>
          <a:r>
            <a:rPr lang="en-AU" dirty="0" smtClean="0">
              <a:latin typeface="Franklin Gothic Book" pitchFamily="34" charset="0"/>
            </a:rPr>
            <a:t>Administration or attempted administration of a prohibited substance</a:t>
          </a:r>
          <a:endParaRPr lang="en-GB" dirty="0">
            <a:latin typeface="Franklin Gothic Book" pitchFamily="34" charset="0"/>
          </a:endParaRPr>
        </a:p>
      </dgm:t>
    </dgm:pt>
    <dgm:pt modelId="{613F6A2A-FC22-4E57-93A4-8FC5ACD320D3}" type="parTrans" cxnId="{68C3F9E5-A597-4AE7-AF1A-C40E539AE8AF}">
      <dgm:prSet/>
      <dgm:spPr>
        <a:solidFill>
          <a:srgbClr val="4A7D9F"/>
        </a:solidFill>
        <a:ln>
          <a:solidFill>
            <a:srgbClr val="41B6E6"/>
          </a:solidFill>
        </a:ln>
      </dgm:spPr>
      <dgm:t>
        <a:bodyPr/>
        <a:lstStyle/>
        <a:p>
          <a:endParaRPr lang="en-GB">
            <a:latin typeface="Franklin Gothic Book" pitchFamily="34" charset="0"/>
          </a:endParaRPr>
        </a:p>
      </dgm:t>
    </dgm:pt>
    <dgm:pt modelId="{FEE9B6B0-8F1B-4886-BC24-2C4B01C7D420}" type="sibTrans" cxnId="{68C3F9E5-A597-4AE7-AF1A-C40E539AE8AF}">
      <dgm:prSet/>
      <dgm:spPr/>
      <dgm:t>
        <a:bodyPr/>
        <a:lstStyle/>
        <a:p>
          <a:endParaRPr lang="en-GB">
            <a:latin typeface="Franklin Gothic Book" pitchFamily="34" charset="0"/>
          </a:endParaRPr>
        </a:p>
      </dgm:t>
    </dgm:pt>
    <dgm:pt modelId="{DD99AC1D-3E55-40EB-889C-44A2C15F5A32}">
      <dgm:prSet phldrT="[Text]"/>
      <dgm:spPr>
        <a:ln>
          <a:solidFill>
            <a:srgbClr val="2A6EBB"/>
          </a:solidFill>
        </a:ln>
      </dgm:spPr>
      <dgm:t>
        <a:bodyPr/>
        <a:lstStyle/>
        <a:p>
          <a:r>
            <a:rPr lang="en-AU" dirty="0" smtClean="0">
              <a:latin typeface="Franklin Gothic Book" pitchFamily="34" charset="0"/>
            </a:rPr>
            <a:t>Possession of a prohibited substance</a:t>
          </a:r>
          <a:endParaRPr lang="en-GB" dirty="0">
            <a:latin typeface="Franklin Gothic Book" pitchFamily="34" charset="0"/>
          </a:endParaRPr>
        </a:p>
      </dgm:t>
    </dgm:pt>
    <dgm:pt modelId="{D453A1BF-6836-4DC2-A29F-6D03B90D9F7B}" type="parTrans" cxnId="{D86EE683-31E5-443C-B08C-4D3C848264A2}">
      <dgm:prSet/>
      <dgm:spPr>
        <a:ln>
          <a:solidFill>
            <a:srgbClr val="2A6EBB"/>
          </a:solidFill>
        </a:ln>
      </dgm:spPr>
      <dgm:t>
        <a:bodyPr/>
        <a:lstStyle/>
        <a:p>
          <a:endParaRPr lang="en-AU">
            <a:latin typeface="Franklin Gothic Book" pitchFamily="34" charset="0"/>
          </a:endParaRPr>
        </a:p>
      </dgm:t>
    </dgm:pt>
    <dgm:pt modelId="{11CE1425-C55B-41C3-892D-7743ABD69535}" type="sibTrans" cxnId="{D86EE683-31E5-443C-B08C-4D3C848264A2}">
      <dgm:prSet/>
      <dgm:spPr/>
      <dgm:t>
        <a:bodyPr/>
        <a:lstStyle/>
        <a:p>
          <a:endParaRPr lang="en-AU">
            <a:latin typeface="Franklin Gothic Book" pitchFamily="34" charset="0"/>
          </a:endParaRPr>
        </a:p>
      </dgm:t>
    </dgm:pt>
    <dgm:pt modelId="{5C3161D9-9107-43B9-A582-69CAA8B61C4B}">
      <dgm:prSet/>
      <dgm:spPr>
        <a:ln>
          <a:solidFill>
            <a:srgbClr val="2A6EBB"/>
          </a:solidFill>
        </a:ln>
      </dgm:spPr>
      <dgm:t>
        <a:bodyPr/>
        <a:lstStyle/>
        <a:p>
          <a:r>
            <a:rPr lang="en-GB" dirty="0" smtClean="0">
              <a:latin typeface="Franklin Gothic Book" pitchFamily="34" charset="0"/>
            </a:rPr>
            <a:t>Whereabouts violation</a:t>
          </a:r>
          <a:endParaRPr lang="en-GB" dirty="0">
            <a:latin typeface="Franklin Gothic Book" pitchFamily="34" charset="0"/>
          </a:endParaRPr>
        </a:p>
      </dgm:t>
    </dgm:pt>
    <dgm:pt modelId="{C042D9B6-2946-4F9A-900C-3EA85248BB4A}" type="parTrans" cxnId="{F55D38A4-18D1-48BE-8275-260758295DBA}">
      <dgm:prSet/>
      <dgm:spPr/>
      <dgm:t>
        <a:bodyPr/>
        <a:lstStyle/>
        <a:p>
          <a:endParaRPr lang="en-AU"/>
        </a:p>
      </dgm:t>
    </dgm:pt>
    <dgm:pt modelId="{196E8033-8C67-436C-9479-4D466484E59B}" type="sibTrans" cxnId="{F55D38A4-18D1-48BE-8275-260758295DBA}">
      <dgm:prSet/>
      <dgm:spPr/>
      <dgm:t>
        <a:bodyPr/>
        <a:lstStyle/>
        <a:p>
          <a:endParaRPr lang="en-AU"/>
        </a:p>
      </dgm:t>
    </dgm:pt>
    <dgm:pt modelId="{7B5992D2-245C-44A2-BF50-4BFCB19C54AA}">
      <dgm:prSet/>
      <dgm:spPr>
        <a:ln>
          <a:solidFill>
            <a:srgbClr val="41B6E6"/>
          </a:solidFill>
        </a:ln>
      </dgm:spPr>
      <dgm:t>
        <a:bodyPr/>
        <a:lstStyle/>
        <a:p>
          <a:r>
            <a:rPr lang="en-GB" dirty="0" smtClean="0">
              <a:solidFill>
                <a:schemeClr val="tx1"/>
              </a:solidFill>
              <a:latin typeface="Franklin Gothic Book" pitchFamily="34" charset="0"/>
            </a:rPr>
            <a:t>Complicity</a:t>
          </a:r>
          <a:endParaRPr lang="en-GB" dirty="0">
            <a:solidFill>
              <a:schemeClr val="tx1"/>
            </a:solidFill>
            <a:latin typeface="Franklin Gothic Book" pitchFamily="34" charset="0"/>
          </a:endParaRPr>
        </a:p>
      </dgm:t>
    </dgm:pt>
    <dgm:pt modelId="{34E0AF5E-A467-40CE-B785-60765C3EF201}" type="parTrans" cxnId="{7E1E255F-C20E-4D42-A79C-6834CF94E5EB}">
      <dgm:prSet/>
      <dgm:spPr>
        <a:ln>
          <a:solidFill>
            <a:srgbClr val="41B6E6"/>
          </a:solidFill>
        </a:ln>
      </dgm:spPr>
      <dgm:t>
        <a:bodyPr/>
        <a:lstStyle/>
        <a:p>
          <a:endParaRPr lang="en-AU"/>
        </a:p>
      </dgm:t>
    </dgm:pt>
    <dgm:pt modelId="{69ACC60B-7AF4-4638-995D-691602286907}" type="sibTrans" cxnId="{7E1E255F-C20E-4D42-A79C-6834CF94E5EB}">
      <dgm:prSet/>
      <dgm:spPr/>
      <dgm:t>
        <a:bodyPr/>
        <a:lstStyle/>
        <a:p>
          <a:endParaRPr lang="en-AU"/>
        </a:p>
      </dgm:t>
    </dgm:pt>
    <dgm:pt modelId="{41B795B9-FFC9-4179-AF3C-F2EE238E005F}">
      <dgm:prSet/>
      <dgm:spPr>
        <a:ln>
          <a:solidFill>
            <a:srgbClr val="41B6E6"/>
          </a:solidFill>
        </a:ln>
      </dgm:spPr>
      <dgm:t>
        <a:bodyPr/>
        <a:lstStyle/>
        <a:p>
          <a:r>
            <a:rPr lang="en-GB" dirty="0" smtClean="0">
              <a:solidFill>
                <a:schemeClr val="tx1"/>
              </a:solidFill>
              <a:latin typeface="Franklin Gothic Book" pitchFamily="34" charset="0"/>
            </a:rPr>
            <a:t>Prohibited association</a:t>
          </a:r>
          <a:endParaRPr lang="en-GB" dirty="0">
            <a:solidFill>
              <a:schemeClr val="tx1"/>
            </a:solidFill>
            <a:latin typeface="Franklin Gothic Book" pitchFamily="34" charset="0"/>
          </a:endParaRPr>
        </a:p>
      </dgm:t>
    </dgm:pt>
    <dgm:pt modelId="{0E1BBDC3-AE43-4BF0-A483-4D7AA81AD4FB}" type="parTrans" cxnId="{3DF51232-A376-4C91-B026-332E3BE375CE}">
      <dgm:prSet/>
      <dgm:spPr>
        <a:solidFill>
          <a:srgbClr val="41B6E6"/>
        </a:solidFill>
        <a:ln>
          <a:solidFill>
            <a:srgbClr val="41B6E6"/>
          </a:solidFill>
        </a:ln>
      </dgm:spPr>
      <dgm:t>
        <a:bodyPr/>
        <a:lstStyle/>
        <a:p>
          <a:endParaRPr lang="en-AU"/>
        </a:p>
      </dgm:t>
    </dgm:pt>
    <dgm:pt modelId="{B3EC18A2-DF1F-4D9C-935A-8F23C4643079}" type="sibTrans" cxnId="{3DF51232-A376-4C91-B026-332E3BE375CE}">
      <dgm:prSet/>
      <dgm:spPr/>
      <dgm:t>
        <a:bodyPr/>
        <a:lstStyle/>
        <a:p>
          <a:endParaRPr lang="en-AU"/>
        </a:p>
      </dgm:t>
    </dgm:pt>
    <dgm:pt modelId="{A4E37D31-247B-4DFA-B355-F88F7BD8727C}" type="pres">
      <dgm:prSet presAssocID="{DC5C7224-BB30-4009-A061-89DC02C72D52}" presName="diagram" presStyleCnt="0">
        <dgm:presLayoutVars>
          <dgm:chPref val="1"/>
          <dgm:dir/>
          <dgm:animOne val="branch"/>
          <dgm:animLvl val="lvl"/>
          <dgm:resizeHandles/>
        </dgm:presLayoutVars>
      </dgm:prSet>
      <dgm:spPr/>
      <dgm:t>
        <a:bodyPr/>
        <a:lstStyle/>
        <a:p>
          <a:endParaRPr lang="en-GB"/>
        </a:p>
      </dgm:t>
    </dgm:pt>
    <dgm:pt modelId="{5CC7CCBB-1BDB-41ED-8941-B4BCAFB11D37}" type="pres">
      <dgm:prSet presAssocID="{B590A1F9-5667-4A38-9535-0BD0C08F32B6}" presName="root" presStyleCnt="0"/>
      <dgm:spPr/>
    </dgm:pt>
    <dgm:pt modelId="{1FDA16A7-2144-4B5F-86DE-5483365F4248}" type="pres">
      <dgm:prSet presAssocID="{B590A1F9-5667-4A38-9535-0BD0C08F32B6}" presName="rootComposite" presStyleCnt="0"/>
      <dgm:spPr/>
    </dgm:pt>
    <dgm:pt modelId="{72FE18DF-8C9A-4503-A513-22CE6D9F04C8}" type="pres">
      <dgm:prSet presAssocID="{B590A1F9-5667-4A38-9535-0BD0C08F32B6}" presName="rootText" presStyleLbl="node1" presStyleIdx="0" presStyleCnt="2" custScaleX="228796" custLinFactNeighborX="-894" custLinFactNeighborY="3774"/>
      <dgm:spPr/>
      <dgm:t>
        <a:bodyPr/>
        <a:lstStyle/>
        <a:p>
          <a:endParaRPr lang="en-GB"/>
        </a:p>
      </dgm:t>
    </dgm:pt>
    <dgm:pt modelId="{64DF777B-1FA0-4B25-BF51-5FDBD456517F}" type="pres">
      <dgm:prSet presAssocID="{B590A1F9-5667-4A38-9535-0BD0C08F32B6}" presName="rootConnector" presStyleLbl="node1" presStyleIdx="0" presStyleCnt="2"/>
      <dgm:spPr/>
      <dgm:t>
        <a:bodyPr/>
        <a:lstStyle/>
        <a:p>
          <a:endParaRPr lang="en-GB"/>
        </a:p>
      </dgm:t>
    </dgm:pt>
    <dgm:pt modelId="{2F0FBEDC-D44E-46F5-AF6F-4194A52C3C74}" type="pres">
      <dgm:prSet presAssocID="{B590A1F9-5667-4A38-9535-0BD0C08F32B6}" presName="childShape" presStyleCnt="0"/>
      <dgm:spPr/>
    </dgm:pt>
    <dgm:pt modelId="{3AD8A423-4A6A-4E88-AD73-467E19658C6F}" type="pres">
      <dgm:prSet presAssocID="{8579B3B4-27FF-410F-B5B6-FA24805884F0}" presName="Name13" presStyleLbl="parChTrans1D2" presStyleIdx="0" presStyleCnt="10" custSzX="346961"/>
      <dgm:spPr/>
      <dgm:t>
        <a:bodyPr/>
        <a:lstStyle/>
        <a:p>
          <a:endParaRPr lang="en-GB"/>
        </a:p>
      </dgm:t>
    </dgm:pt>
    <dgm:pt modelId="{FFDDFBC4-96A1-4566-AAD5-394B897BDCF8}" type="pres">
      <dgm:prSet presAssocID="{7CE4724D-7575-47E3-A46B-1087141E410D}" presName="childText" presStyleLbl="bgAcc1" presStyleIdx="0" presStyleCnt="10" custScaleX="228796" custLinFactNeighborX="-1117" custLinFactNeighborY="1121">
        <dgm:presLayoutVars>
          <dgm:bulletEnabled val="1"/>
        </dgm:presLayoutVars>
      </dgm:prSet>
      <dgm:spPr/>
      <dgm:t>
        <a:bodyPr/>
        <a:lstStyle/>
        <a:p>
          <a:endParaRPr lang="en-GB"/>
        </a:p>
      </dgm:t>
    </dgm:pt>
    <dgm:pt modelId="{F2C49F1D-EFFC-48AA-A8C0-F7D6A842B2EC}" type="pres">
      <dgm:prSet presAssocID="{2499B23F-9759-47C9-B658-2607B4A8BEF3}" presName="Name13" presStyleLbl="parChTrans1D2" presStyleIdx="1" presStyleCnt="10" custSzX="346961"/>
      <dgm:spPr/>
      <dgm:t>
        <a:bodyPr/>
        <a:lstStyle/>
        <a:p>
          <a:endParaRPr lang="en-GB"/>
        </a:p>
      </dgm:t>
    </dgm:pt>
    <dgm:pt modelId="{1D0B061B-AEFF-44EF-B5BE-CFF2D2624B6A}" type="pres">
      <dgm:prSet presAssocID="{4B21093F-EF23-4849-BBA8-1542292EAB2B}" presName="childText" presStyleLbl="bgAcc1" presStyleIdx="1" presStyleCnt="10" custScaleX="228796" custLinFactNeighborX="-1117" custLinFactNeighborY="1121">
        <dgm:presLayoutVars>
          <dgm:bulletEnabled val="1"/>
        </dgm:presLayoutVars>
      </dgm:prSet>
      <dgm:spPr/>
      <dgm:t>
        <a:bodyPr/>
        <a:lstStyle/>
        <a:p>
          <a:endParaRPr lang="en-GB"/>
        </a:p>
      </dgm:t>
    </dgm:pt>
    <dgm:pt modelId="{9490366B-61A1-4332-9489-FEB6C6F4D122}" type="pres">
      <dgm:prSet presAssocID="{D453A1BF-6836-4DC2-A29F-6D03B90D9F7B}" presName="Name13" presStyleLbl="parChTrans1D2" presStyleIdx="2" presStyleCnt="10"/>
      <dgm:spPr/>
      <dgm:t>
        <a:bodyPr/>
        <a:lstStyle/>
        <a:p>
          <a:endParaRPr lang="en-AU"/>
        </a:p>
      </dgm:t>
    </dgm:pt>
    <dgm:pt modelId="{138BEF53-6EB0-47CA-A5D3-36966A3DF3E0}" type="pres">
      <dgm:prSet presAssocID="{DD99AC1D-3E55-40EB-889C-44A2C15F5A32}" presName="childText" presStyleLbl="bgAcc1" presStyleIdx="2" presStyleCnt="10" custScaleX="229068">
        <dgm:presLayoutVars>
          <dgm:bulletEnabled val="1"/>
        </dgm:presLayoutVars>
      </dgm:prSet>
      <dgm:spPr/>
      <dgm:t>
        <a:bodyPr/>
        <a:lstStyle/>
        <a:p>
          <a:endParaRPr lang="en-AU"/>
        </a:p>
      </dgm:t>
    </dgm:pt>
    <dgm:pt modelId="{A412C087-81E0-46CF-BA93-41E4B64C5D90}" type="pres">
      <dgm:prSet presAssocID="{7CC1A53F-F75C-4EC9-B7FF-C3C92378D72C}" presName="Name13" presStyleLbl="parChTrans1D2" presStyleIdx="3" presStyleCnt="10" custSzX="346961"/>
      <dgm:spPr/>
      <dgm:t>
        <a:bodyPr/>
        <a:lstStyle/>
        <a:p>
          <a:endParaRPr lang="en-GB"/>
        </a:p>
      </dgm:t>
    </dgm:pt>
    <dgm:pt modelId="{8814FFA7-A743-43EC-BB2E-CA8DB457F461}" type="pres">
      <dgm:prSet presAssocID="{4A6E7A7F-CF4C-4339-8649-22A534CBD791}" presName="childText" presStyleLbl="bgAcc1" presStyleIdx="3" presStyleCnt="10" custScaleX="228796" custLinFactNeighborX="-1117" custLinFactNeighborY="1121">
        <dgm:presLayoutVars>
          <dgm:bulletEnabled val="1"/>
        </dgm:presLayoutVars>
      </dgm:prSet>
      <dgm:spPr/>
      <dgm:t>
        <a:bodyPr/>
        <a:lstStyle/>
        <a:p>
          <a:endParaRPr lang="en-GB"/>
        </a:p>
      </dgm:t>
    </dgm:pt>
    <dgm:pt modelId="{7CC1E551-E3B0-410C-AC9A-F5E93841F9C4}" type="pres">
      <dgm:prSet presAssocID="{C042D9B6-2946-4F9A-900C-3EA85248BB4A}" presName="Name13" presStyleLbl="parChTrans1D2" presStyleIdx="4" presStyleCnt="10"/>
      <dgm:spPr/>
      <dgm:t>
        <a:bodyPr/>
        <a:lstStyle/>
        <a:p>
          <a:endParaRPr lang="en-AU"/>
        </a:p>
      </dgm:t>
    </dgm:pt>
    <dgm:pt modelId="{3879CFEF-EAB5-4B17-A6A0-3AAB56027E89}" type="pres">
      <dgm:prSet presAssocID="{5C3161D9-9107-43B9-A582-69CAA8B61C4B}" presName="childText" presStyleLbl="bgAcc1" presStyleIdx="4" presStyleCnt="10" custScaleX="224816">
        <dgm:presLayoutVars>
          <dgm:bulletEnabled val="1"/>
        </dgm:presLayoutVars>
      </dgm:prSet>
      <dgm:spPr/>
      <dgm:t>
        <a:bodyPr/>
        <a:lstStyle/>
        <a:p>
          <a:endParaRPr lang="en-AU"/>
        </a:p>
      </dgm:t>
    </dgm:pt>
    <dgm:pt modelId="{D5B01C2B-42E9-4390-A43C-F42940E4A610}" type="pres">
      <dgm:prSet presAssocID="{FE283097-DC3E-468E-8D1B-874C97593409}" presName="root" presStyleCnt="0"/>
      <dgm:spPr/>
    </dgm:pt>
    <dgm:pt modelId="{0FDDB9F3-22FD-4D9C-AB7C-D02D18408D78}" type="pres">
      <dgm:prSet presAssocID="{FE283097-DC3E-468E-8D1B-874C97593409}" presName="rootComposite" presStyleCnt="0"/>
      <dgm:spPr/>
    </dgm:pt>
    <dgm:pt modelId="{3A82B532-498B-4417-9211-CFC3C1D88B93}" type="pres">
      <dgm:prSet presAssocID="{FE283097-DC3E-468E-8D1B-874C97593409}" presName="rootText" presStyleLbl="node1" presStyleIdx="1" presStyleCnt="2" custScaleX="225175" custLinFactNeighborX="40" custLinFactNeighborY="4616"/>
      <dgm:spPr/>
      <dgm:t>
        <a:bodyPr/>
        <a:lstStyle/>
        <a:p>
          <a:endParaRPr lang="en-GB"/>
        </a:p>
      </dgm:t>
    </dgm:pt>
    <dgm:pt modelId="{4BF80D26-80E1-4A8B-B566-F0E4609A9A78}" type="pres">
      <dgm:prSet presAssocID="{FE283097-DC3E-468E-8D1B-874C97593409}" presName="rootConnector" presStyleLbl="node1" presStyleIdx="1" presStyleCnt="2"/>
      <dgm:spPr/>
      <dgm:t>
        <a:bodyPr/>
        <a:lstStyle/>
        <a:p>
          <a:endParaRPr lang="en-GB"/>
        </a:p>
      </dgm:t>
    </dgm:pt>
    <dgm:pt modelId="{CC990682-9384-4069-94CB-C75DA6C8DBB0}" type="pres">
      <dgm:prSet presAssocID="{FE283097-DC3E-468E-8D1B-874C97593409}" presName="childShape" presStyleCnt="0"/>
      <dgm:spPr/>
    </dgm:pt>
    <dgm:pt modelId="{CF747E51-978F-4404-9410-9DC737BC4E85}" type="pres">
      <dgm:prSet presAssocID="{FE3F060B-7B19-4F97-A072-876BB1AABC7F}" presName="Name13" presStyleLbl="parChTrans1D2" presStyleIdx="5" presStyleCnt="10" custSzX="303169"/>
      <dgm:spPr/>
      <dgm:t>
        <a:bodyPr/>
        <a:lstStyle/>
        <a:p>
          <a:endParaRPr lang="en-GB"/>
        </a:p>
      </dgm:t>
    </dgm:pt>
    <dgm:pt modelId="{AEA87B15-040F-42D0-9BA6-79B3D1B7B2B3}" type="pres">
      <dgm:prSet presAssocID="{0DB69FD2-ECB5-444F-804E-F78966A52EBC}" presName="childText" presStyleLbl="bgAcc1" presStyleIdx="5" presStyleCnt="10" custScaleX="225175">
        <dgm:presLayoutVars>
          <dgm:bulletEnabled val="1"/>
        </dgm:presLayoutVars>
      </dgm:prSet>
      <dgm:spPr/>
      <dgm:t>
        <a:bodyPr/>
        <a:lstStyle/>
        <a:p>
          <a:endParaRPr lang="en-GB"/>
        </a:p>
      </dgm:t>
    </dgm:pt>
    <dgm:pt modelId="{694B502C-ADAC-4BE7-9A68-E24A242A916B}" type="pres">
      <dgm:prSet presAssocID="{A1F3FA32-A5BC-4A91-91A8-D1A86432FD2D}" presName="Name13" presStyleLbl="parChTrans1D2" presStyleIdx="6" presStyleCnt="10" custSzX="340796"/>
      <dgm:spPr/>
      <dgm:t>
        <a:bodyPr/>
        <a:lstStyle/>
        <a:p>
          <a:endParaRPr lang="en-GB"/>
        </a:p>
      </dgm:t>
    </dgm:pt>
    <dgm:pt modelId="{CB21DF20-26CF-41BC-898F-D4D486B1A534}" type="pres">
      <dgm:prSet presAssocID="{79424982-6467-4983-91FA-5A4D74C45052}" presName="childText" presStyleLbl="bgAcc1" presStyleIdx="6" presStyleCnt="10" custScaleX="225318">
        <dgm:presLayoutVars>
          <dgm:bulletEnabled val="1"/>
        </dgm:presLayoutVars>
      </dgm:prSet>
      <dgm:spPr/>
      <dgm:t>
        <a:bodyPr/>
        <a:lstStyle/>
        <a:p>
          <a:endParaRPr lang="en-GB"/>
        </a:p>
      </dgm:t>
    </dgm:pt>
    <dgm:pt modelId="{A3471704-B7DD-4EA4-BCA2-1E3BE7FAC133}" type="pres">
      <dgm:prSet presAssocID="{613F6A2A-FC22-4E57-93A4-8FC5ACD320D3}" presName="Name13" presStyleLbl="parChTrans1D2" presStyleIdx="7" presStyleCnt="10" custSzX="340796"/>
      <dgm:spPr/>
      <dgm:t>
        <a:bodyPr/>
        <a:lstStyle/>
        <a:p>
          <a:endParaRPr lang="en-GB"/>
        </a:p>
      </dgm:t>
    </dgm:pt>
    <dgm:pt modelId="{5AC93AD8-B542-4FC5-B0C9-115811F7044A}" type="pres">
      <dgm:prSet presAssocID="{64D2B1AF-81AA-444A-BF92-BD0E6A3A32FB}" presName="childText" presStyleLbl="bgAcc1" presStyleIdx="7" presStyleCnt="10" custScaleX="226626">
        <dgm:presLayoutVars>
          <dgm:bulletEnabled val="1"/>
        </dgm:presLayoutVars>
      </dgm:prSet>
      <dgm:spPr/>
      <dgm:t>
        <a:bodyPr/>
        <a:lstStyle/>
        <a:p>
          <a:endParaRPr lang="en-GB"/>
        </a:p>
      </dgm:t>
    </dgm:pt>
    <dgm:pt modelId="{89A178B5-EF4E-4E64-8F24-4E0287ED8842}" type="pres">
      <dgm:prSet presAssocID="{34E0AF5E-A467-40CE-B785-60765C3EF201}" presName="Name13" presStyleLbl="parChTrans1D2" presStyleIdx="8" presStyleCnt="10"/>
      <dgm:spPr/>
      <dgm:t>
        <a:bodyPr/>
        <a:lstStyle/>
        <a:p>
          <a:endParaRPr lang="en-AU"/>
        </a:p>
      </dgm:t>
    </dgm:pt>
    <dgm:pt modelId="{09D56C24-817F-4BA3-AC3F-A24223FAD51F}" type="pres">
      <dgm:prSet presAssocID="{7B5992D2-245C-44A2-BF50-4BFCB19C54AA}" presName="childText" presStyleLbl="bgAcc1" presStyleIdx="8" presStyleCnt="10" custScaleX="227145">
        <dgm:presLayoutVars>
          <dgm:bulletEnabled val="1"/>
        </dgm:presLayoutVars>
      </dgm:prSet>
      <dgm:spPr/>
      <dgm:t>
        <a:bodyPr/>
        <a:lstStyle/>
        <a:p>
          <a:endParaRPr lang="en-AU"/>
        </a:p>
      </dgm:t>
    </dgm:pt>
    <dgm:pt modelId="{107577BC-8D26-44A9-9E95-6E59AFC1ABA2}" type="pres">
      <dgm:prSet presAssocID="{0E1BBDC3-AE43-4BF0-A483-4D7AA81AD4FB}" presName="Name13" presStyleLbl="parChTrans1D2" presStyleIdx="9" presStyleCnt="10"/>
      <dgm:spPr/>
      <dgm:t>
        <a:bodyPr/>
        <a:lstStyle/>
        <a:p>
          <a:endParaRPr lang="en-AU"/>
        </a:p>
      </dgm:t>
    </dgm:pt>
    <dgm:pt modelId="{EB2FEEB3-EC3B-4BA2-B412-DA825CA98C7D}" type="pres">
      <dgm:prSet presAssocID="{41B795B9-FFC9-4179-AF3C-F2EE238E005F}" presName="childText" presStyleLbl="bgAcc1" presStyleIdx="9" presStyleCnt="10" custScaleX="227145">
        <dgm:presLayoutVars>
          <dgm:bulletEnabled val="1"/>
        </dgm:presLayoutVars>
      </dgm:prSet>
      <dgm:spPr/>
      <dgm:t>
        <a:bodyPr/>
        <a:lstStyle/>
        <a:p>
          <a:endParaRPr lang="en-AU"/>
        </a:p>
      </dgm:t>
    </dgm:pt>
  </dgm:ptLst>
  <dgm:cxnLst>
    <dgm:cxn modelId="{855E99FF-4A20-9847-9B6A-45B89F0A2B5C}" type="presOf" srcId="{0DB69FD2-ECB5-444F-804E-F78966A52EBC}" destId="{AEA87B15-040F-42D0-9BA6-79B3D1B7B2B3}" srcOrd="0" destOrd="0" presId="urn:microsoft.com/office/officeart/2005/8/layout/hierarchy3"/>
    <dgm:cxn modelId="{E292A915-21EF-284A-92D7-3E55F1B0E6A0}" type="presOf" srcId="{A1F3FA32-A5BC-4A91-91A8-D1A86432FD2D}" destId="{694B502C-ADAC-4BE7-9A68-E24A242A916B}" srcOrd="0" destOrd="0" presId="urn:microsoft.com/office/officeart/2005/8/layout/hierarchy3"/>
    <dgm:cxn modelId="{839FFE2F-4FEA-4883-AFFD-B6C2AE1854AE}" srcId="{FE283097-DC3E-468E-8D1B-874C97593409}" destId="{79424982-6467-4983-91FA-5A4D74C45052}" srcOrd="1" destOrd="0" parTransId="{A1F3FA32-A5BC-4A91-91A8-D1A86432FD2D}" sibTransId="{2B634C55-9E9C-4B4F-9688-0F254769FFC7}"/>
    <dgm:cxn modelId="{9C09A8AC-1E8F-5A45-9ED4-AF90C705D331}" type="presOf" srcId="{D453A1BF-6836-4DC2-A29F-6D03B90D9F7B}" destId="{9490366B-61A1-4332-9489-FEB6C6F4D122}" srcOrd="0" destOrd="0" presId="urn:microsoft.com/office/officeart/2005/8/layout/hierarchy3"/>
    <dgm:cxn modelId="{37959EE9-A242-2144-8DF7-66DC62CBF996}" type="presOf" srcId="{DD99AC1D-3E55-40EB-889C-44A2C15F5A32}" destId="{138BEF53-6EB0-47CA-A5D3-36966A3DF3E0}" srcOrd="0" destOrd="0" presId="urn:microsoft.com/office/officeart/2005/8/layout/hierarchy3"/>
    <dgm:cxn modelId="{F55D38A4-18D1-48BE-8275-260758295DBA}" srcId="{B590A1F9-5667-4A38-9535-0BD0C08F32B6}" destId="{5C3161D9-9107-43B9-A582-69CAA8B61C4B}" srcOrd="4" destOrd="0" parTransId="{C042D9B6-2946-4F9A-900C-3EA85248BB4A}" sibTransId="{196E8033-8C67-436C-9479-4D466484E59B}"/>
    <dgm:cxn modelId="{1B98E42A-A007-C342-AE8E-21C952D095D8}" type="presOf" srcId="{34E0AF5E-A467-40CE-B785-60765C3EF201}" destId="{89A178B5-EF4E-4E64-8F24-4E0287ED8842}" srcOrd="0" destOrd="0" presId="urn:microsoft.com/office/officeart/2005/8/layout/hierarchy3"/>
    <dgm:cxn modelId="{C8091171-C59B-4FDA-A8F3-558AC7DD7069}" srcId="{B590A1F9-5667-4A38-9535-0BD0C08F32B6}" destId="{7CE4724D-7575-47E3-A46B-1087141E410D}" srcOrd="0" destOrd="0" parTransId="{8579B3B4-27FF-410F-B5B6-FA24805884F0}" sibTransId="{594548EA-E18A-407B-942B-C1B6EC2549A0}"/>
    <dgm:cxn modelId="{70393A84-ABE9-984C-9BE5-B8BDEFFFD006}" type="presOf" srcId="{FE283097-DC3E-468E-8D1B-874C97593409}" destId="{4BF80D26-80E1-4A8B-B566-F0E4609A9A78}" srcOrd="1" destOrd="0" presId="urn:microsoft.com/office/officeart/2005/8/layout/hierarchy3"/>
    <dgm:cxn modelId="{2EAAFD3E-8917-764A-BB12-BCA4F6594D8F}" type="presOf" srcId="{5C3161D9-9107-43B9-A582-69CAA8B61C4B}" destId="{3879CFEF-EAB5-4B17-A6A0-3AAB56027E89}" srcOrd="0" destOrd="0" presId="urn:microsoft.com/office/officeart/2005/8/layout/hierarchy3"/>
    <dgm:cxn modelId="{2456A957-D218-6A4E-AC29-ADF2FC706A3E}" type="presOf" srcId="{4B21093F-EF23-4849-BBA8-1542292EAB2B}" destId="{1D0B061B-AEFF-44EF-B5BE-CFF2D2624B6A}" srcOrd="0" destOrd="0" presId="urn:microsoft.com/office/officeart/2005/8/layout/hierarchy3"/>
    <dgm:cxn modelId="{D86EE683-31E5-443C-B08C-4D3C848264A2}" srcId="{B590A1F9-5667-4A38-9535-0BD0C08F32B6}" destId="{DD99AC1D-3E55-40EB-889C-44A2C15F5A32}" srcOrd="2" destOrd="0" parTransId="{D453A1BF-6836-4DC2-A29F-6D03B90D9F7B}" sibTransId="{11CE1425-C55B-41C3-892D-7743ABD69535}"/>
    <dgm:cxn modelId="{1BBCD543-E043-2444-9C3C-9CCCB62E587B}" type="presOf" srcId="{7B5992D2-245C-44A2-BF50-4BFCB19C54AA}" destId="{09D56C24-817F-4BA3-AC3F-A24223FAD51F}" srcOrd="0" destOrd="0" presId="urn:microsoft.com/office/officeart/2005/8/layout/hierarchy3"/>
    <dgm:cxn modelId="{68C3F9E5-A597-4AE7-AF1A-C40E539AE8AF}" srcId="{FE283097-DC3E-468E-8D1B-874C97593409}" destId="{64D2B1AF-81AA-444A-BF92-BD0E6A3A32FB}" srcOrd="2" destOrd="0" parTransId="{613F6A2A-FC22-4E57-93A4-8FC5ACD320D3}" sibTransId="{FEE9B6B0-8F1B-4886-BC24-2C4B01C7D420}"/>
    <dgm:cxn modelId="{F61CCB64-2EEC-BC46-A9CE-6D3945C182BB}" type="presOf" srcId="{B590A1F9-5667-4A38-9535-0BD0C08F32B6}" destId="{72FE18DF-8C9A-4503-A513-22CE6D9F04C8}" srcOrd="0" destOrd="0" presId="urn:microsoft.com/office/officeart/2005/8/layout/hierarchy3"/>
    <dgm:cxn modelId="{018F320C-8B8E-3F4B-9F34-B50204BD3230}" type="presOf" srcId="{7CE4724D-7575-47E3-A46B-1087141E410D}" destId="{FFDDFBC4-96A1-4566-AAD5-394B897BDCF8}" srcOrd="0" destOrd="0" presId="urn:microsoft.com/office/officeart/2005/8/layout/hierarchy3"/>
    <dgm:cxn modelId="{8DD2CE17-022B-7D4D-9DCD-7A167CBB0685}" type="presOf" srcId="{B590A1F9-5667-4A38-9535-0BD0C08F32B6}" destId="{64DF777B-1FA0-4B25-BF51-5FDBD456517F}" srcOrd="1" destOrd="0" presId="urn:microsoft.com/office/officeart/2005/8/layout/hierarchy3"/>
    <dgm:cxn modelId="{17EF9E25-9238-3440-88C9-75131A27B527}" type="presOf" srcId="{8579B3B4-27FF-410F-B5B6-FA24805884F0}" destId="{3AD8A423-4A6A-4E88-AD73-467E19658C6F}" srcOrd="0" destOrd="0" presId="urn:microsoft.com/office/officeart/2005/8/layout/hierarchy3"/>
    <dgm:cxn modelId="{A8E2BA95-E514-834B-85CC-576B2922E697}" type="presOf" srcId="{7CC1A53F-F75C-4EC9-B7FF-C3C92378D72C}" destId="{A412C087-81E0-46CF-BA93-41E4B64C5D90}" srcOrd="0" destOrd="0" presId="urn:microsoft.com/office/officeart/2005/8/layout/hierarchy3"/>
    <dgm:cxn modelId="{B952F93E-6310-FA48-B447-39BA92E494A8}" type="presOf" srcId="{41B795B9-FFC9-4179-AF3C-F2EE238E005F}" destId="{EB2FEEB3-EC3B-4BA2-B412-DA825CA98C7D}" srcOrd="0" destOrd="0" presId="urn:microsoft.com/office/officeart/2005/8/layout/hierarchy3"/>
    <dgm:cxn modelId="{CBEBA77B-00DB-6E45-8BF6-EF76CCF40652}" type="presOf" srcId="{FE283097-DC3E-468E-8D1B-874C97593409}" destId="{3A82B532-498B-4417-9211-CFC3C1D88B93}" srcOrd="0" destOrd="0" presId="urn:microsoft.com/office/officeart/2005/8/layout/hierarchy3"/>
    <dgm:cxn modelId="{9E881E9B-4C76-D94C-85A9-875F52E83E9C}" type="presOf" srcId="{4A6E7A7F-CF4C-4339-8649-22A534CBD791}" destId="{8814FFA7-A743-43EC-BB2E-CA8DB457F461}" srcOrd="0" destOrd="0" presId="urn:microsoft.com/office/officeart/2005/8/layout/hierarchy3"/>
    <dgm:cxn modelId="{20BFD38C-5299-844E-B713-98A2C9BD38FD}" type="presOf" srcId="{C042D9B6-2946-4F9A-900C-3EA85248BB4A}" destId="{7CC1E551-E3B0-410C-AC9A-F5E93841F9C4}" srcOrd="0" destOrd="0" presId="urn:microsoft.com/office/officeart/2005/8/layout/hierarchy3"/>
    <dgm:cxn modelId="{F8897523-9D52-8E47-9D13-06956E34BCB3}" type="presOf" srcId="{613F6A2A-FC22-4E57-93A4-8FC5ACD320D3}" destId="{A3471704-B7DD-4EA4-BCA2-1E3BE7FAC133}" srcOrd="0" destOrd="0" presId="urn:microsoft.com/office/officeart/2005/8/layout/hierarchy3"/>
    <dgm:cxn modelId="{77433E37-A396-244C-9D09-A75BDC8CEAD4}" type="presOf" srcId="{2499B23F-9759-47C9-B658-2607B4A8BEF3}" destId="{F2C49F1D-EFFC-48AA-A8C0-F7D6A842B2EC}" srcOrd="0" destOrd="0" presId="urn:microsoft.com/office/officeart/2005/8/layout/hierarchy3"/>
    <dgm:cxn modelId="{3DF51232-A376-4C91-B026-332E3BE375CE}" srcId="{FE283097-DC3E-468E-8D1B-874C97593409}" destId="{41B795B9-FFC9-4179-AF3C-F2EE238E005F}" srcOrd="4" destOrd="0" parTransId="{0E1BBDC3-AE43-4BF0-A483-4D7AA81AD4FB}" sibTransId="{B3EC18A2-DF1F-4D9C-935A-8F23C4643079}"/>
    <dgm:cxn modelId="{3CF348CE-7B7A-4F92-9FF9-7E966F289559}" srcId="{B590A1F9-5667-4A38-9535-0BD0C08F32B6}" destId="{4A6E7A7F-CF4C-4339-8649-22A534CBD791}" srcOrd="3" destOrd="0" parTransId="{7CC1A53F-F75C-4EC9-B7FF-C3C92378D72C}" sibTransId="{640DAE60-7C9E-4C5D-892B-3E745313E05C}"/>
    <dgm:cxn modelId="{A957E32B-874B-E142-850E-0A5AB54F15B9}" type="presOf" srcId="{0E1BBDC3-AE43-4BF0-A483-4D7AA81AD4FB}" destId="{107577BC-8D26-44A9-9E95-6E59AFC1ABA2}" srcOrd="0" destOrd="0" presId="urn:microsoft.com/office/officeart/2005/8/layout/hierarchy3"/>
    <dgm:cxn modelId="{F90110C5-A615-6C48-8618-CFB1DCA1CECE}" type="presOf" srcId="{FE3F060B-7B19-4F97-A072-876BB1AABC7F}" destId="{CF747E51-978F-4404-9410-9DC737BC4E85}" srcOrd="0" destOrd="0" presId="urn:microsoft.com/office/officeart/2005/8/layout/hierarchy3"/>
    <dgm:cxn modelId="{946BBBF6-D96E-430E-AD2E-9D4DD52A1ECA}" srcId="{DC5C7224-BB30-4009-A061-89DC02C72D52}" destId="{FE283097-DC3E-468E-8D1B-874C97593409}" srcOrd="1" destOrd="0" parTransId="{4E64D22A-6731-46A5-9DFF-26145CAF34C2}" sibTransId="{0333E974-DA6A-423D-A84D-7161C15F99B2}"/>
    <dgm:cxn modelId="{31D9A3D4-4BFC-5F46-B6AD-0F96A008FDB9}" type="presOf" srcId="{DC5C7224-BB30-4009-A061-89DC02C72D52}" destId="{A4E37D31-247B-4DFA-B355-F88F7BD8727C}" srcOrd="0" destOrd="0" presId="urn:microsoft.com/office/officeart/2005/8/layout/hierarchy3"/>
    <dgm:cxn modelId="{FBFCB10E-4492-48FF-B392-161AA7B49C32}" srcId="{FE283097-DC3E-468E-8D1B-874C97593409}" destId="{0DB69FD2-ECB5-444F-804E-F78966A52EBC}" srcOrd="0" destOrd="0" parTransId="{FE3F060B-7B19-4F97-A072-876BB1AABC7F}" sibTransId="{F20649AC-1CC0-44A1-8994-C706356B1CD9}"/>
    <dgm:cxn modelId="{C088C5ED-FC96-2641-AE5D-3445346464E5}" type="presOf" srcId="{79424982-6467-4983-91FA-5A4D74C45052}" destId="{CB21DF20-26CF-41BC-898F-D4D486B1A534}" srcOrd="0" destOrd="0" presId="urn:microsoft.com/office/officeart/2005/8/layout/hierarchy3"/>
    <dgm:cxn modelId="{7E1E255F-C20E-4D42-A79C-6834CF94E5EB}" srcId="{FE283097-DC3E-468E-8D1B-874C97593409}" destId="{7B5992D2-245C-44A2-BF50-4BFCB19C54AA}" srcOrd="3" destOrd="0" parTransId="{34E0AF5E-A467-40CE-B785-60765C3EF201}" sibTransId="{69ACC60B-7AF4-4638-995D-691602286907}"/>
    <dgm:cxn modelId="{27DD5976-F0C6-45D0-A474-7A0B8DE93759}" srcId="{DC5C7224-BB30-4009-A061-89DC02C72D52}" destId="{B590A1F9-5667-4A38-9535-0BD0C08F32B6}" srcOrd="0" destOrd="0" parTransId="{FC65E8A6-162B-4AD9-8760-64AE93CA149E}" sibTransId="{A23D7E0C-0BA9-4B37-8832-94929C86B4A3}"/>
    <dgm:cxn modelId="{0B5A90ED-A807-45A6-8FC0-56E6B11618D5}" srcId="{B590A1F9-5667-4A38-9535-0BD0C08F32B6}" destId="{4B21093F-EF23-4849-BBA8-1542292EAB2B}" srcOrd="1" destOrd="0" parTransId="{2499B23F-9759-47C9-B658-2607B4A8BEF3}" sibTransId="{F7451243-8B7B-4123-9562-90EDAC88D4EF}"/>
    <dgm:cxn modelId="{A327B507-E390-3B4B-B0FD-A7FDC3BDFCFA}" type="presOf" srcId="{64D2B1AF-81AA-444A-BF92-BD0E6A3A32FB}" destId="{5AC93AD8-B542-4FC5-B0C9-115811F7044A}" srcOrd="0" destOrd="0" presId="urn:microsoft.com/office/officeart/2005/8/layout/hierarchy3"/>
    <dgm:cxn modelId="{BFD4703A-3E2A-A345-A069-587C2F829D5B}" type="presParOf" srcId="{A4E37D31-247B-4DFA-B355-F88F7BD8727C}" destId="{5CC7CCBB-1BDB-41ED-8941-B4BCAFB11D37}" srcOrd="0" destOrd="0" presId="urn:microsoft.com/office/officeart/2005/8/layout/hierarchy3"/>
    <dgm:cxn modelId="{48432FD2-CCD8-4A46-8F37-6566F5429A5F}" type="presParOf" srcId="{5CC7CCBB-1BDB-41ED-8941-B4BCAFB11D37}" destId="{1FDA16A7-2144-4B5F-86DE-5483365F4248}" srcOrd="0" destOrd="0" presId="urn:microsoft.com/office/officeart/2005/8/layout/hierarchy3"/>
    <dgm:cxn modelId="{8FBEF170-E76E-7348-B849-A13164F31CE7}" type="presParOf" srcId="{1FDA16A7-2144-4B5F-86DE-5483365F4248}" destId="{72FE18DF-8C9A-4503-A513-22CE6D9F04C8}" srcOrd="0" destOrd="0" presId="urn:microsoft.com/office/officeart/2005/8/layout/hierarchy3"/>
    <dgm:cxn modelId="{E2CF4E43-E8AA-6E4C-A094-BC96016A6B93}" type="presParOf" srcId="{1FDA16A7-2144-4B5F-86DE-5483365F4248}" destId="{64DF777B-1FA0-4B25-BF51-5FDBD456517F}" srcOrd="1" destOrd="0" presId="urn:microsoft.com/office/officeart/2005/8/layout/hierarchy3"/>
    <dgm:cxn modelId="{2FB752E4-0B74-6541-8C58-E7C97E189898}" type="presParOf" srcId="{5CC7CCBB-1BDB-41ED-8941-B4BCAFB11D37}" destId="{2F0FBEDC-D44E-46F5-AF6F-4194A52C3C74}" srcOrd="1" destOrd="0" presId="urn:microsoft.com/office/officeart/2005/8/layout/hierarchy3"/>
    <dgm:cxn modelId="{D310F211-B6B1-DC4A-A66E-D5D0B2CD37C8}" type="presParOf" srcId="{2F0FBEDC-D44E-46F5-AF6F-4194A52C3C74}" destId="{3AD8A423-4A6A-4E88-AD73-467E19658C6F}" srcOrd="0" destOrd="0" presId="urn:microsoft.com/office/officeart/2005/8/layout/hierarchy3"/>
    <dgm:cxn modelId="{0DA2158C-7EF7-494C-B651-40EE94DBD0F4}" type="presParOf" srcId="{2F0FBEDC-D44E-46F5-AF6F-4194A52C3C74}" destId="{FFDDFBC4-96A1-4566-AAD5-394B897BDCF8}" srcOrd="1" destOrd="0" presId="urn:microsoft.com/office/officeart/2005/8/layout/hierarchy3"/>
    <dgm:cxn modelId="{0A65BD49-6D74-EC41-9C6C-057B9059C262}" type="presParOf" srcId="{2F0FBEDC-D44E-46F5-AF6F-4194A52C3C74}" destId="{F2C49F1D-EFFC-48AA-A8C0-F7D6A842B2EC}" srcOrd="2" destOrd="0" presId="urn:microsoft.com/office/officeart/2005/8/layout/hierarchy3"/>
    <dgm:cxn modelId="{051D5662-9C33-9A45-8D8D-624382316611}" type="presParOf" srcId="{2F0FBEDC-D44E-46F5-AF6F-4194A52C3C74}" destId="{1D0B061B-AEFF-44EF-B5BE-CFF2D2624B6A}" srcOrd="3" destOrd="0" presId="urn:microsoft.com/office/officeart/2005/8/layout/hierarchy3"/>
    <dgm:cxn modelId="{00FC499F-1548-6F40-B9FF-A54B1009071B}" type="presParOf" srcId="{2F0FBEDC-D44E-46F5-AF6F-4194A52C3C74}" destId="{9490366B-61A1-4332-9489-FEB6C6F4D122}" srcOrd="4" destOrd="0" presId="urn:microsoft.com/office/officeart/2005/8/layout/hierarchy3"/>
    <dgm:cxn modelId="{2DCF2D89-B5AE-D943-96E9-7AFF731F2BC8}" type="presParOf" srcId="{2F0FBEDC-D44E-46F5-AF6F-4194A52C3C74}" destId="{138BEF53-6EB0-47CA-A5D3-36966A3DF3E0}" srcOrd="5" destOrd="0" presId="urn:microsoft.com/office/officeart/2005/8/layout/hierarchy3"/>
    <dgm:cxn modelId="{33A24CD0-671B-F64E-8242-83B6DCA62C66}" type="presParOf" srcId="{2F0FBEDC-D44E-46F5-AF6F-4194A52C3C74}" destId="{A412C087-81E0-46CF-BA93-41E4B64C5D90}" srcOrd="6" destOrd="0" presId="urn:microsoft.com/office/officeart/2005/8/layout/hierarchy3"/>
    <dgm:cxn modelId="{67F83160-B5FD-2847-937C-5D6E8C963073}" type="presParOf" srcId="{2F0FBEDC-D44E-46F5-AF6F-4194A52C3C74}" destId="{8814FFA7-A743-43EC-BB2E-CA8DB457F461}" srcOrd="7" destOrd="0" presId="urn:microsoft.com/office/officeart/2005/8/layout/hierarchy3"/>
    <dgm:cxn modelId="{E9DACB50-83BF-3743-A728-A01B4B3AC562}" type="presParOf" srcId="{2F0FBEDC-D44E-46F5-AF6F-4194A52C3C74}" destId="{7CC1E551-E3B0-410C-AC9A-F5E93841F9C4}" srcOrd="8" destOrd="0" presId="urn:microsoft.com/office/officeart/2005/8/layout/hierarchy3"/>
    <dgm:cxn modelId="{5E8F45ED-A947-0341-93CC-A771A5600E67}" type="presParOf" srcId="{2F0FBEDC-D44E-46F5-AF6F-4194A52C3C74}" destId="{3879CFEF-EAB5-4B17-A6A0-3AAB56027E89}" srcOrd="9" destOrd="0" presId="urn:microsoft.com/office/officeart/2005/8/layout/hierarchy3"/>
    <dgm:cxn modelId="{DA69F89C-F1BD-944D-AD0D-1C1D30D68BBB}" type="presParOf" srcId="{A4E37D31-247B-4DFA-B355-F88F7BD8727C}" destId="{D5B01C2B-42E9-4390-A43C-F42940E4A610}" srcOrd="1" destOrd="0" presId="urn:microsoft.com/office/officeart/2005/8/layout/hierarchy3"/>
    <dgm:cxn modelId="{29984A1A-57E4-C541-B101-E9B4CF5DD8B4}" type="presParOf" srcId="{D5B01C2B-42E9-4390-A43C-F42940E4A610}" destId="{0FDDB9F3-22FD-4D9C-AB7C-D02D18408D78}" srcOrd="0" destOrd="0" presId="urn:microsoft.com/office/officeart/2005/8/layout/hierarchy3"/>
    <dgm:cxn modelId="{16DB3EEE-BAB1-5142-B5F4-FBEBA3B36DF7}" type="presParOf" srcId="{0FDDB9F3-22FD-4D9C-AB7C-D02D18408D78}" destId="{3A82B532-498B-4417-9211-CFC3C1D88B93}" srcOrd="0" destOrd="0" presId="urn:microsoft.com/office/officeart/2005/8/layout/hierarchy3"/>
    <dgm:cxn modelId="{321016C8-5C32-BC43-81DB-0D6F137980FE}" type="presParOf" srcId="{0FDDB9F3-22FD-4D9C-AB7C-D02D18408D78}" destId="{4BF80D26-80E1-4A8B-B566-F0E4609A9A78}" srcOrd="1" destOrd="0" presId="urn:microsoft.com/office/officeart/2005/8/layout/hierarchy3"/>
    <dgm:cxn modelId="{C7E7EBD0-3BA0-B944-B6F0-D1E308AA7266}" type="presParOf" srcId="{D5B01C2B-42E9-4390-A43C-F42940E4A610}" destId="{CC990682-9384-4069-94CB-C75DA6C8DBB0}" srcOrd="1" destOrd="0" presId="urn:microsoft.com/office/officeart/2005/8/layout/hierarchy3"/>
    <dgm:cxn modelId="{1FB4EDA3-D06C-6B47-AE6A-74ACB617191D}" type="presParOf" srcId="{CC990682-9384-4069-94CB-C75DA6C8DBB0}" destId="{CF747E51-978F-4404-9410-9DC737BC4E85}" srcOrd="0" destOrd="0" presId="urn:microsoft.com/office/officeart/2005/8/layout/hierarchy3"/>
    <dgm:cxn modelId="{8CEF45AB-F49B-E740-8149-66BAFE95BB7D}" type="presParOf" srcId="{CC990682-9384-4069-94CB-C75DA6C8DBB0}" destId="{AEA87B15-040F-42D0-9BA6-79B3D1B7B2B3}" srcOrd="1" destOrd="0" presId="urn:microsoft.com/office/officeart/2005/8/layout/hierarchy3"/>
    <dgm:cxn modelId="{010BAFFF-BEC3-CA4A-B375-C0C2A46BE20B}" type="presParOf" srcId="{CC990682-9384-4069-94CB-C75DA6C8DBB0}" destId="{694B502C-ADAC-4BE7-9A68-E24A242A916B}" srcOrd="2" destOrd="0" presId="urn:microsoft.com/office/officeart/2005/8/layout/hierarchy3"/>
    <dgm:cxn modelId="{61B0D580-D4D3-8947-92EA-7DAD02E7BC8A}" type="presParOf" srcId="{CC990682-9384-4069-94CB-C75DA6C8DBB0}" destId="{CB21DF20-26CF-41BC-898F-D4D486B1A534}" srcOrd="3" destOrd="0" presId="urn:microsoft.com/office/officeart/2005/8/layout/hierarchy3"/>
    <dgm:cxn modelId="{67927F30-B186-7047-BB60-89E6415EA0D2}" type="presParOf" srcId="{CC990682-9384-4069-94CB-C75DA6C8DBB0}" destId="{A3471704-B7DD-4EA4-BCA2-1E3BE7FAC133}" srcOrd="4" destOrd="0" presId="urn:microsoft.com/office/officeart/2005/8/layout/hierarchy3"/>
    <dgm:cxn modelId="{16953B36-F33F-1749-AA7D-3B2DB88B3A8E}" type="presParOf" srcId="{CC990682-9384-4069-94CB-C75DA6C8DBB0}" destId="{5AC93AD8-B542-4FC5-B0C9-115811F7044A}" srcOrd="5" destOrd="0" presId="urn:microsoft.com/office/officeart/2005/8/layout/hierarchy3"/>
    <dgm:cxn modelId="{5EE3232A-6ACB-2A42-83B9-E9E79A23439F}" type="presParOf" srcId="{CC990682-9384-4069-94CB-C75DA6C8DBB0}" destId="{89A178B5-EF4E-4E64-8F24-4E0287ED8842}" srcOrd="6" destOrd="0" presId="urn:microsoft.com/office/officeart/2005/8/layout/hierarchy3"/>
    <dgm:cxn modelId="{F0650562-4D05-FE4E-8DD7-CB1A2E430D92}" type="presParOf" srcId="{CC990682-9384-4069-94CB-C75DA6C8DBB0}" destId="{09D56C24-817F-4BA3-AC3F-A24223FAD51F}" srcOrd="7" destOrd="0" presId="urn:microsoft.com/office/officeart/2005/8/layout/hierarchy3"/>
    <dgm:cxn modelId="{E7977404-837B-6845-AB8D-A05DAF5C27B3}" type="presParOf" srcId="{CC990682-9384-4069-94CB-C75DA6C8DBB0}" destId="{107577BC-8D26-44A9-9E95-6E59AFC1ABA2}" srcOrd="8" destOrd="0" presId="urn:microsoft.com/office/officeart/2005/8/layout/hierarchy3"/>
    <dgm:cxn modelId="{FBE09E75-FA9B-FC47-9F9C-6E600E2290D9}" type="presParOf" srcId="{CC990682-9384-4069-94CB-C75DA6C8DBB0}" destId="{EB2FEEB3-EC3B-4BA2-B412-DA825CA98C7D}"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E18DF-8C9A-4503-A513-22CE6D9F04C8}">
      <dsp:nvSpPr>
        <dsp:cNvPr id="0" name=""/>
        <dsp:cNvSpPr/>
      </dsp:nvSpPr>
      <dsp:spPr>
        <a:xfrm>
          <a:off x="1130032" y="26243"/>
          <a:ext cx="3043620" cy="665138"/>
        </a:xfrm>
        <a:prstGeom prst="roundRect">
          <a:avLst>
            <a:gd name="adj" fmla="val 10000"/>
          </a:avLst>
        </a:prstGeom>
        <a:solidFill>
          <a:srgbClr val="005DB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AU" sz="2000" b="1" kern="1200" dirty="0" smtClean="0">
              <a:latin typeface="Franklin Gothic Book" pitchFamily="34" charset="0"/>
            </a:rPr>
            <a:t>ATHLETES ONLY</a:t>
          </a:r>
          <a:endParaRPr lang="en-GB" sz="2000" b="1" kern="1200" dirty="0">
            <a:latin typeface="Franklin Gothic Book" pitchFamily="34" charset="0"/>
          </a:endParaRPr>
        </a:p>
      </dsp:txBody>
      <dsp:txXfrm>
        <a:off x="1149513" y="45724"/>
        <a:ext cx="3004658" cy="626176"/>
      </dsp:txXfrm>
    </dsp:sp>
    <dsp:sp modelId="{3AD8A423-4A6A-4E88-AD73-467E19658C6F}">
      <dsp:nvSpPr>
        <dsp:cNvPr id="0" name=""/>
        <dsp:cNvSpPr/>
      </dsp:nvSpPr>
      <dsp:spPr>
        <a:xfrm>
          <a:off x="1434394" y="691381"/>
          <a:ext cx="304367" cy="481207"/>
        </a:xfrm>
        <a:custGeom>
          <a:avLst/>
          <a:gdLst/>
          <a:ahLst/>
          <a:cxnLst/>
          <a:rect l="0" t="0" r="0" b="0"/>
          <a:pathLst>
            <a:path>
              <a:moveTo>
                <a:pt x="0" y="0"/>
              </a:moveTo>
              <a:lnTo>
                <a:pt x="0" y="481207"/>
              </a:lnTo>
              <a:lnTo>
                <a:pt x="304367" y="481207"/>
              </a:lnTo>
            </a:path>
          </a:pathLst>
        </a:custGeom>
        <a:noFill/>
        <a:ln w="12700" cap="flat" cmpd="sng" algn="ctr">
          <a:solidFill>
            <a:srgbClr val="2A6EBB"/>
          </a:solidFill>
          <a:prstDash val="solid"/>
          <a:miter lim="800000"/>
        </a:ln>
        <a:effectLst/>
      </dsp:spPr>
      <dsp:style>
        <a:lnRef idx="2">
          <a:scrgbClr r="0" g="0" b="0"/>
        </a:lnRef>
        <a:fillRef idx="0">
          <a:scrgbClr r="0" g="0" b="0"/>
        </a:fillRef>
        <a:effectRef idx="0">
          <a:scrgbClr r="0" g="0" b="0"/>
        </a:effectRef>
        <a:fontRef idx="minor"/>
      </dsp:style>
    </dsp:sp>
    <dsp:sp modelId="{FFDDFBC4-96A1-4566-AAD5-394B897BDCF8}">
      <dsp:nvSpPr>
        <dsp:cNvPr id="0" name=""/>
        <dsp:cNvSpPr/>
      </dsp:nvSpPr>
      <dsp:spPr>
        <a:xfrm>
          <a:off x="1738761" y="840020"/>
          <a:ext cx="2434896" cy="665138"/>
        </a:xfrm>
        <a:prstGeom prst="roundRect">
          <a:avLst>
            <a:gd name="adj" fmla="val 10000"/>
          </a:avLst>
        </a:prstGeom>
        <a:solidFill>
          <a:schemeClr val="lt1">
            <a:alpha val="90000"/>
            <a:hueOff val="0"/>
            <a:satOff val="0"/>
            <a:lumOff val="0"/>
            <a:alphaOff val="0"/>
          </a:schemeClr>
        </a:solidFill>
        <a:ln w="12700" cap="flat" cmpd="sng" algn="ctr">
          <a:solidFill>
            <a:srgbClr val="2A6E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AU" sz="1500" kern="1200" dirty="0" smtClean="0">
              <a:latin typeface="Franklin Gothic Book" pitchFamily="34" charset="0"/>
            </a:rPr>
            <a:t>Presence of a prohibited substance, it’s metabolites or markers</a:t>
          </a:r>
          <a:endParaRPr lang="en-GB" sz="1500" kern="1200" dirty="0">
            <a:latin typeface="Franklin Gothic Book" pitchFamily="34" charset="0"/>
          </a:endParaRPr>
        </a:p>
      </dsp:txBody>
      <dsp:txXfrm>
        <a:off x="1758242" y="859501"/>
        <a:ext cx="2395934" cy="626176"/>
      </dsp:txXfrm>
    </dsp:sp>
    <dsp:sp modelId="{F2C49F1D-EFFC-48AA-A8C0-F7D6A842B2EC}">
      <dsp:nvSpPr>
        <dsp:cNvPr id="0" name=""/>
        <dsp:cNvSpPr/>
      </dsp:nvSpPr>
      <dsp:spPr>
        <a:xfrm>
          <a:off x="1434394" y="691381"/>
          <a:ext cx="304367" cy="1312630"/>
        </a:xfrm>
        <a:custGeom>
          <a:avLst/>
          <a:gdLst/>
          <a:ahLst/>
          <a:cxnLst/>
          <a:rect l="0" t="0" r="0" b="0"/>
          <a:pathLst>
            <a:path>
              <a:moveTo>
                <a:pt x="0" y="0"/>
              </a:moveTo>
              <a:lnTo>
                <a:pt x="0" y="1312630"/>
              </a:lnTo>
              <a:lnTo>
                <a:pt x="304367" y="1312630"/>
              </a:lnTo>
            </a:path>
          </a:pathLst>
        </a:custGeom>
        <a:noFill/>
        <a:ln w="12700" cap="flat" cmpd="sng" algn="ctr">
          <a:solidFill>
            <a:srgbClr val="2A6EBB"/>
          </a:solidFill>
          <a:prstDash val="solid"/>
          <a:miter lim="800000"/>
        </a:ln>
        <a:effectLst/>
      </dsp:spPr>
      <dsp:style>
        <a:lnRef idx="2">
          <a:scrgbClr r="0" g="0" b="0"/>
        </a:lnRef>
        <a:fillRef idx="0">
          <a:scrgbClr r="0" g="0" b="0"/>
        </a:fillRef>
        <a:effectRef idx="0">
          <a:scrgbClr r="0" g="0" b="0"/>
        </a:effectRef>
        <a:fontRef idx="minor"/>
      </dsp:style>
    </dsp:sp>
    <dsp:sp modelId="{1D0B061B-AEFF-44EF-B5BE-CFF2D2624B6A}">
      <dsp:nvSpPr>
        <dsp:cNvPr id="0" name=""/>
        <dsp:cNvSpPr/>
      </dsp:nvSpPr>
      <dsp:spPr>
        <a:xfrm>
          <a:off x="1738761" y="1671443"/>
          <a:ext cx="2434896" cy="665138"/>
        </a:xfrm>
        <a:prstGeom prst="roundRect">
          <a:avLst>
            <a:gd name="adj" fmla="val 10000"/>
          </a:avLst>
        </a:prstGeom>
        <a:solidFill>
          <a:schemeClr val="lt1">
            <a:alpha val="90000"/>
            <a:hueOff val="0"/>
            <a:satOff val="0"/>
            <a:lumOff val="0"/>
            <a:alphaOff val="0"/>
          </a:schemeClr>
        </a:solidFill>
        <a:ln w="12700" cap="flat" cmpd="sng" algn="ctr">
          <a:solidFill>
            <a:srgbClr val="2A6E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AU" sz="1500" kern="1200" dirty="0" smtClean="0">
              <a:latin typeface="Franklin Gothic Book" pitchFamily="34" charset="0"/>
            </a:rPr>
            <a:t>Use or attempted use of a prohibited substance or method</a:t>
          </a:r>
          <a:endParaRPr lang="en-GB" sz="1500" kern="1200" dirty="0">
            <a:latin typeface="Franklin Gothic Book" pitchFamily="34" charset="0"/>
          </a:endParaRPr>
        </a:p>
      </dsp:txBody>
      <dsp:txXfrm>
        <a:off x="1758242" y="1690924"/>
        <a:ext cx="2395934" cy="626176"/>
      </dsp:txXfrm>
    </dsp:sp>
    <dsp:sp modelId="{9490366B-61A1-4332-9489-FEB6C6F4D122}">
      <dsp:nvSpPr>
        <dsp:cNvPr id="0" name=""/>
        <dsp:cNvSpPr/>
      </dsp:nvSpPr>
      <dsp:spPr>
        <a:xfrm>
          <a:off x="1434394" y="691381"/>
          <a:ext cx="316254" cy="2136597"/>
        </a:xfrm>
        <a:custGeom>
          <a:avLst/>
          <a:gdLst/>
          <a:ahLst/>
          <a:cxnLst/>
          <a:rect l="0" t="0" r="0" b="0"/>
          <a:pathLst>
            <a:path>
              <a:moveTo>
                <a:pt x="0" y="0"/>
              </a:moveTo>
              <a:lnTo>
                <a:pt x="0" y="2136597"/>
              </a:lnTo>
              <a:lnTo>
                <a:pt x="316254" y="2136597"/>
              </a:lnTo>
            </a:path>
          </a:pathLst>
        </a:custGeom>
        <a:noFill/>
        <a:ln w="12700" cap="flat" cmpd="sng" algn="ctr">
          <a:solidFill>
            <a:srgbClr val="2A6EBB"/>
          </a:solidFill>
          <a:prstDash val="solid"/>
          <a:miter lim="800000"/>
        </a:ln>
        <a:effectLst/>
      </dsp:spPr>
      <dsp:style>
        <a:lnRef idx="2">
          <a:scrgbClr r="0" g="0" b="0"/>
        </a:lnRef>
        <a:fillRef idx="0">
          <a:scrgbClr r="0" g="0" b="0"/>
        </a:fillRef>
        <a:effectRef idx="0">
          <a:scrgbClr r="0" g="0" b="0"/>
        </a:effectRef>
        <a:fontRef idx="minor"/>
      </dsp:style>
    </dsp:sp>
    <dsp:sp modelId="{138BEF53-6EB0-47CA-A5D3-36966A3DF3E0}">
      <dsp:nvSpPr>
        <dsp:cNvPr id="0" name=""/>
        <dsp:cNvSpPr/>
      </dsp:nvSpPr>
      <dsp:spPr>
        <a:xfrm>
          <a:off x="1750649" y="2495410"/>
          <a:ext cx="2437791" cy="665138"/>
        </a:xfrm>
        <a:prstGeom prst="roundRect">
          <a:avLst>
            <a:gd name="adj" fmla="val 10000"/>
          </a:avLst>
        </a:prstGeom>
        <a:solidFill>
          <a:schemeClr val="lt1">
            <a:alpha val="90000"/>
            <a:hueOff val="0"/>
            <a:satOff val="0"/>
            <a:lumOff val="0"/>
            <a:alphaOff val="0"/>
          </a:schemeClr>
        </a:solidFill>
        <a:ln w="12700" cap="flat" cmpd="sng" algn="ctr">
          <a:solidFill>
            <a:srgbClr val="2A6E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AU" sz="1500" kern="1200" dirty="0" smtClean="0">
              <a:latin typeface="Franklin Gothic Book" pitchFamily="34" charset="0"/>
            </a:rPr>
            <a:t>Possession of a prohibited substance</a:t>
          </a:r>
          <a:endParaRPr lang="en-GB" sz="1500" kern="1200" dirty="0">
            <a:latin typeface="Franklin Gothic Book" pitchFamily="34" charset="0"/>
          </a:endParaRPr>
        </a:p>
      </dsp:txBody>
      <dsp:txXfrm>
        <a:off x="1770130" y="2514891"/>
        <a:ext cx="2398829" cy="626176"/>
      </dsp:txXfrm>
    </dsp:sp>
    <dsp:sp modelId="{A412C087-81E0-46CF-BA93-41E4B64C5D90}">
      <dsp:nvSpPr>
        <dsp:cNvPr id="0" name=""/>
        <dsp:cNvSpPr/>
      </dsp:nvSpPr>
      <dsp:spPr>
        <a:xfrm>
          <a:off x="1434394" y="691381"/>
          <a:ext cx="304367" cy="2975477"/>
        </a:xfrm>
        <a:custGeom>
          <a:avLst/>
          <a:gdLst/>
          <a:ahLst/>
          <a:cxnLst/>
          <a:rect l="0" t="0" r="0" b="0"/>
          <a:pathLst>
            <a:path>
              <a:moveTo>
                <a:pt x="0" y="0"/>
              </a:moveTo>
              <a:lnTo>
                <a:pt x="0" y="2975477"/>
              </a:lnTo>
              <a:lnTo>
                <a:pt x="304367" y="2975477"/>
              </a:lnTo>
            </a:path>
          </a:pathLst>
        </a:custGeom>
        <a:noFill/>
        <a:ln w="12700" cap="flat" cmpd="sng" algn="ctr">
          <a:solidFill>
            <a:srgbClr val="2A6EBB"/>
          </a:solidFill>
          <a:prstDash val="solid"/>
          <a:miter lim="800000"/>
        </a:ln>
        <a:effectLst/>
      </dsp:spPr>
      <dsp:style>
        <a:lnRef idx="2">
          <a:scrgbClr r="0" g="0" b="0"/>
        </a:lnRef>
        <a:fillRef idx="0">
          <a:scrgbClr r="0" g="0" b="0"/>
        </a:fillRef>
        <a:effectRef idx="0">
          <a:scrgbClr r="0" g="0" b="0"/>
        </a:effectRef>
        <a:fontRef idx="minor"/>
      </dsp:style>
    </dsp:sp>
    <dsp:sp modelId="{8814FFA7-A743-43EC-BB2E-CA8DB457F461}">
      <dsp:nvSpPr>
        <dsp:cNvPr id="0" name=""/>
        <dsp:cNvSpPr/>
      </dsp:nvSpPr>
      <dsp:spPr>
        <a:xfrm>
          <a:off x="1738761" y="3334289"/>
          <a:ext cx="2434896" cy="665138"/>
        </a:xfrm>
        <a:prstGeom prst="roundRect">
          <a:avLst>
            <a:gd name="adj" fmla="val 10000"/>
          </a:avLst>
        </a:prstGeom>
        <a:solidFill>
          <a:schemeClr val="lt1">
            <a:alpha val="90000"/>
            <a:hueOff val="0"/>
            <a:satOff val="0"/>
            <a:lumOff val="0"/>
            <a:alphaOff val="0"/>
          </a:schemeClr>
        </a:solidFill>
        <a:ln w="12700" cap="flat" cmpd="sng" algn="ctr">
          <a:solidFill>
            <a:srgbClr val="2A6E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AU" sz="1500" kern="1200" dirty="0" smtClean="0">
              <a:latin typeface="Franklin Gothic Book" pitchFamily="34" charset="0"/>
            </a:rPr>
            <a:t>Refusing or evading a test</a:t>
          </a:r>
          <a:endParaRPr lang="en-GB" sz="1500" kern="1200" dirty="0">
            <a:latin typeface="Franklin Gothic Book" pitchFamily="34" charset="0"/>
          </a:endParaRPr>
        </a:p>
      </dsp:txBody>
      <dsp:txXfrm>
        <a:off x="1758242" y="3353770"/>
        <a:ext cx="2395934" cy="626176"/>
      </dsp:txXfrm>
    </dsp:sp>
    <dsp:sp modelId="{7CC1E551-E3B0-410C-AC9A-F5E93841F9C4}">
      <dsp:nvSpPr>
        <dsp:cNvPr id="0" name=""/>
        <dsp:cNvSpPr/>
      </dsp:nvSpPr>
      <dsp:spPr>
        <a:xfrm>
          <a:off x="1434394" y="691381"/>
          <a:ext cx="316254" cy="3799443"/>
        </a:xfrm>
        <a:custGeom>
          <a:avLst/>
          <a:gdLst/>
          <a:ahLst/>
          <a:cxnLst/>
          <a:rect l="0" t="0" r="0" b="0"/>
          <a:pathLst>
            <a:path>
              <a:moveTo>
                <a:pt x="0" y="0"/>
              </a:moveTo>
              <a:lnTo>
                <a:pt x="0" y="3799443"/>
              </a:lnTo>
              <a:lnTo>
                <a:pt x="316254" y="37994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79CFEF-EAB5-4B17-A6A0-3AAB56027E89}">
      <dsp:nvSpPr>
        <dsp:cNvPr id="0" name=""/>
        <dsp:cNvSpPr/>
      </dsp:nvSpPr>
      <dsp:spPr>
        <a:xfrm>
          <a:off x="1750649" y="4158256"/>
          <a:ext cx="2392540" cy="665138"/>
        </a:xfrm>
        <a:prstGeom prst="roundRect">
          <a:avLst>
            <a:gd name="adj" fmla="val 10000"/>
          </a:avLst>
        </a:prstGeom>
        <a:solidFill>
          <a:schemeClr val="lt1">
            <a:alpha val="90000"/>
            <a:hueOff val="0"/>
            <a:satOff val="0"/>
            <a:lumOff val="0"/>
            <a:alphaOff val="0"/>
          </a:schemeClr>
        </a:solidFill>
        <a:ln w="12700" cap="flat" cmpd="sng" algn="ctr">
          <a:solidFill>
            <a:srgbClr val="2A6E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GB" sz="1500" kern="1200" dirty="0" smtClean="0">
              <a:latin typeface="Franklin Gothic Book" pitchFamily="34" charset="0"/>
            </a:rPr>
            <a:t>Whereabouts violation</a:t>
          </a:r>
          <a:endParaRPr lang="en-GB" sz="1500" kern="1200" dirty="0">
            <a:latin typeface="Franklin Gothic Book" pitchFamily="34" charset="0"/>
          </a:endParaRPr>
        </a:p>
      </dsp:txBody>
      <dsp:txXfrm>
        <a:off x="1770130" y="4177737"/>
        <a:ext cx="2353578" cy="626176"/>
      </dsp:txXfrm>
    </dsp:sp>
    <dsp:sp modelId="{3A82B532-498B-4417-9211-CFC3C1D88B93}">
      <dsp:nvSpPr>
        <dsp:cNvPr id="0" name=""/>
        <dsp:cNvSpPr/>
      </dsp:nvSpPr>
      <dsp:spPr>
        <a:xfrm>
          <a:off x="4518646" y="31843"/>
          <a:ext cx="2995451" cy="665138"/>
        </a:xfrm>
        <a:prstGeom prst="roundRect">
          <a:avLst>
            <a:gd name="adj" fmla="val 10000"/>
          </a:avLst>
        </a:prstGeom>
        <a:solidFill>
          <a:srgbClr val="3364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AU" sz="2000" b="1" kern="1200" dirty="0" smtClean="0">
              <a:latin typeface="Franklin Gothic Book" pitchFamily="34" charset="0"/>
            </a:rPr>
            <a:t>ATHLETES &amp; SUPPORT PERSONNEL</a:t>
          </a:r>
          <a:endParaRPr lang="en-GB" sz="2000" b="1" kern="1200" dirty="0">
            <a:latin typeface="Franklin Gothic Book" pitchFamily="34" charset="0"/>
          </a:endParaRPr>
        </a:p>
      </dsp:txBody>
      <dsp:txXfrm>
        <a:off x="4538127" y="51324"/>
        <a:ext cx="2956489" cy="626176"/>
      </dsp:txXfrm>
    </dsp:sp>
    <dsp:sp modelId="{CF747E51-978F-4404-9410-9DC737BC4E85}">
      <dsp:nvSpPr>
        <dsp:cNvPr id="0" name=""/>
        <dsp:cNvSpPr/>
      </dsp:nvSpPr>
      <dsp:spPr>
        <a:xfrm>
          <a:off x="4818191" y="696982"/>
          <a:ext cx="299013" cy="468151"/>
        </a:xfrm>
        <a:custGeom>
          <a:avLst/>
          <a:gdLst/>
          <a:ahLst/>
          <a:cxnLst/>
          <a:rect l="0" t="0" r="0" b="0"/>
          <a:pathLst>
            <a:path>
              <a:moveTo>
                <a:pt x="0" y="0"/>
              </a:moveTo>
              <a:lnTo>
                <a:pt x="0" y="468151"/>
              </a:lnTo>
              <a:lnTo>
                <a:pt x="299013" y="468151"/>
              </a:lnTo>
            </a:path>
          </a:pathLst>
        </a:custGeom>
        <a:noFill/>
        <a:ln w="12700" cap="flat" cmpd="sng" algn="ctr">
          <a:solidFill>
            <a:srgbClr val="41B6E6"/>
          </a:solidFill>
          <a:prstDash val="solid"/>
          <a:miter lim="800000"/>
        </a:ln>
        <a:effectLst/>
      </dsp:spPr>
      <dsp:style>
        <a:lnRef idx="2">
          <a:scrgbClr r="0" g="0" b="0"/>
        </a:lnRef>
        <a:fillRef idx="0">
          <a:scrgbClr r="0" g="0" b="0"/>
        </a:fillRef>
        <a:effectRef idx="0">
          <a:scrgbClr r="0" g="0" b="0"/>
        </a:effectRef>
        <a:fontRef idx="minor"/>
      </dsp:style>
    </dsp:sp>
    <dsp:sp modelId="{AEA87B15-040F-42D0-9BA6-79B3D1B7B2B3}">
      <dsp:nvSpPr>
        <dsp:cNvPr id="0" name=""/>
        <dsp:cNvSpPr/>
      </dsp:nvSpPr>
      <dsp:spPr>
        <a:xfrm>
          <a:off x="5117204" y="832564"/>
          <a:ext cx="2396360" cy="665138"/>
        </a:xfrm>
        <a:prstGeom prst="roundRect">
          <a:avLst>
            <a:gd name="adj" fmla="val 10000"/>
          </a:avLst>
        </a:prstGeom>
        <a:solidFill>
          <a:schemeClr val="lt1">
            <a:alpha val="90000"/>
            <a:hueOff val="0"/>
            <a:satOff val="0"/>
            <a:lumOff val="0"/>
            <a:alphaOff val="0"/>
          </a:schemeClr>
        </a:solidFill>
        <a:ln w="12700" cap="flat" cmpd="sng" algn="ctr">
          <a:solidFill>
            <a:srgbClr val="41B6E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AU" sz="1500" kern="1200" dirty="0" smtClean="0">
              <a:latin typeface="Franklin Gothic Book" pitchFamily="34" charset="0"/>
            </a:rPr>
            <a:t>Tampering or attempting to tamper with the testing process</a:t>
          </a:r>
          <a:endParaRPr lang="en-GB" sz="1500" kern="1200" dirty="0">
            <a:latin typeface="Franklin Gothic Book" pitchFamily="34" charset="0"/>
          </a:endParaRPr>
        </a:p>
      </dsp:txBody>
      <dsp:txXfrm>
        <a:off x="5136685" y="852045"/>
        <a:ext cx="2357398" cy="626176"/>
      </dsp:txXfrm>
    </dsp:sp>
    <dsp:sp modelId="{694B502C-ADAC-4BE7-9A68-E24A242A916B}">
      <dsp:nvSpPr>
        <dsp:cNvPr id="0" name=""/>
        <dsp:cNvSpPr/>
      </dsp:nvSpPr>
      <dsp:spPr>
        <a:xfrm>
          <a:off x="4818191" y="696982"/>
          <a:ext cx="299013" cy="1299574"/>
        </a:xfrm>
        <a:custGeom>
          <a:avLst/>
          <a:gdLst/>
          <a:ahLst/>
          <a:cxnLst/>
          <a:rect l="0" t="0" r="0" b="0"/>
          <a:pathLst>
            <a:path>
              <a:moveTo>
                <a:pt x="0" y="0"/>
              </a:moveTo>
              <a:lnTo>
                <a:pt x="0" y="1299574"/>
              </a:lnTo>
              <a:lnTo>
                <a:pt x="299013" y="1299574"/>
              </a:lnTo>
            </a:path>
          </a:pathLst>
        </a:custGeom>
        <a:noFill/>
        <a:ln w="12700" cap="flat" cmpd="sng" algn="ctr">
          <a:solidFill>
            <a:srgbClr val="41B6E6"/>
          </a:solidFill>
          <a:prstDash val="solid"/>
          <a:miter lim="800000"/>
        </a:ln>
        <a:effectLst/>
      </dsp:spPr>
      <dsp:style>
        <a:lnRef idx="2">
          <a:scrgbClr r="0" g="0" b="0"/>
        </a:lnRef>
        <a:fillRef idx="0">
          <a:scrgbClr r="0" g="0" b="0"/>
        </a:fillRef>
        <a:effectRef idx="0">
          <a:scrgbClr r="0" g="0" b="0"/>
        </a:effectRef>
        <a:fontRef idx="minor"/>
      </dsp:style>
    </dsp:sp>
    <dsp:sp modelId="{CB21DF20-26CF-41BC-898F-D4D486B1A534}">
      <dsp:nvSpPr>
        <dsp:cNvPr id="0" name=""/>
        <dsp:cNvSpPr/>
      </dsp:nvSpPr>
      <dsp:spPr>
        <a:xfrm>
          <a:off x="5117204" y="1663987"/>
          <a:ext cx="2397882" cy="665138"/>
        </a:xfrm>
        <a:prstGeom prst="roundRect">
          <a:avLst>
            <a:gd name="adj" fmla="val 10000"/>
          </a:avLst>
        </a:prstGeom>
        <a:solidFill>
          <a:schemeClr val="lt1">
            <a:alpha val="90000"/>
            <a:hueOff val="0"/>
            <a:satOff val="0"/>
            <a:lumOff val="0"/>
            <a:alphaOff val="0"/>
          </a:schemeClr>
        </a:solidFill>
        <a:ln w="12700" cap="flat" cmpd="sng" algn="ctr">
          <a:solidFill>
            <a:srgbClr val="41B6E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AU" sz="1500" kern="1200" dirty="0" smtClean="0">
              <a:latin typeface="Franklin Gothic Book" pitchFamily="34" charset="0"/>
            </a:rPr>
            <a:t>Trafficking or attempted trafficking of a prohibited substance</a:t>
          </a:r>
          <a:endParaRPr lang="en-GB" sz="1500" kern="1200" dirty="0">
            <a:latin typeface="Franklin Gothic Book" pitchFamily="34" charset="0"/>
          </a:endParaRPr>
        </a:p>
      </dsp:txBody>
      <dsp:txXfrm>
        <a:off x="5136685" y="1683468"/>
        <a:ext cx="2358920" cy="626176"/>
      </dsp:txXfrm>
    </dsp:sp>
    <dsp:sp modelId="{A3471704-B7DD-4EA4-BCA2-1E3BE7FAC133}">
      <dsp:nvSpPr>
        <dsp:cNvPr id="0" name=""/>
        <dsp:cNvSpPr/>
      </dsp:nvSpPr>
      <dsp:spPr>
        <a:xfrm>
          <a:off x="4818191" y="696982"/>
          <a:ext cx="299013" cy="2130997"/>
        </a:xfrm>
        <a:custGeom>
          <a:avLst/>
          <a:gdLst/>
          <a:ahLst/>
          <a:cxnLst/>
          <a:rect l="0" t="0" r="0" b="0"/>
          <a:pathLst>
            <a:path>
              <a:moveTo>
                <a:pt x="0" y="0"/>
              </a:moveTo>
              <a:lnTo>
                <a:pt x="0" y="2130997"/>
              </a:lnTo>
              <a:lnTo>
                <a:pt x="299013" y="2130997"/>
              </a:lnTo>
            </a:path>
          </a:pathLst>
        </a:custGeom>
        <a:noFill/>
        <a:ln w="12700" cap="flat" cmpd="sng" algn="ctr">
          <a:solidFill>
            <a:srgbClr val="41B6E6"/>
          </a:solidFill>
          <a:prstDash val="solid"/>
          <a:miter lim="800000"/>
        </a:ln>
        <a:effectLst/>
      </dsp:spPr>
      <dsp:style>
        <a:lnRef idx="2">
          <a:scrgbClr r="0" g="0" b="0"/>
        </a:lnRef>
        <a:fillRef idx="0">
          <a:scrgbClr r="0" g="0" b="0"/>
        </a:fillRef>
        <a:effectRef idx="0">
          <a:scrgbClr r="0" g="0" b="0"/>
        </a:effectRef>
        <a:fontRef idx="minor"/>
      </dsp:style>
    </dsp:sp>
    <dsp:sp modelId="{5AC93AD8-B542-4FC5-B0C9-115811F7044A}">
      <dsp:nvSpPr>
        <dsp:cNvPr id="0" name=""/>
        <dsp:cNvSpPr/>
      </dsp:nvSpPr>
      <dsp:spPr>
        <a:xfrm>
          <a:off x="5117204" y="2495410"/>
          <a:ext cx="2411802" cy="665138"/>
        </a:xfrm>
        <a:prstGeom prst="roundRect">
          <a:avLst>
            <a:gd name="adj" fmla="val 10000"/>
          </a:avLst>
        </a:prstGeom>
        <a:solidFill>
          <a:schemeClr val="lt1">
            <a:alpha val="90000"/>
            <a:hueOff val="0"/>
            <a:satOff val="0"/>
            <a:lumOff val="0"/>
            <a:alphaOff val="0"/>
          </a:schemeClr>
        </a:solidFill>
        <a:ln w="12700" cap="flat" cmpd="sng" algn="ctr">
          <a:solidFill>
            <a:srgbClr val="41B6E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AU" sz="1500" kern="1200" dirty="0" smtClean="0">
              <a:latin typeface="Franklin Gothic Book" pitchFamily="34" charset="0"/>
            </a:rPr>
            <a:t>Administration or attempted administration of a prohibited substance</a:t>
          </a:r>
          <a:endParaRPr lang="en-GB" sz="1500" kern="1200" dirty="0">
            <a:latin typeface="Franklin Gothic Book" pitchFamily="34" charset="0"/>
          </a:endParaRPr>
        </a:p>
      </dsp:txBody>
      <dsp:txXfrm>
        <a:off x="5136685" y="2514891"/>
        <a:ext cx="2372840" cy="626176"/>
      </dsp:txXfrm>
    </dsp:sp>
    <dsp:sp modelId="{89A178B5-EF4E-4E64-8F24-4E0287ED8842}">
      <dsp:nvSpPr>
        <dsp:cNvPr id="0" name=""/>
        <dsp:cNvSpPr/>
      </dsp:nvSpPr>
      <dsp:spPr>
        <a:xfrm>
          <a:off x="4818191" y="696982"/>
          <a:ext cx="299013" cy="2962420"/>
        </a:xfrm>
        <a:custGeom>
          <a:avLst/>
          <a:gdLst/>
          <a:ahLst/>
          <a:cxnLst/>
          <a:rect l="0" t="0" r="0" b="0"/>
          <a:pathLst>
            <a:path>
              <a:moveTo>
                <a:pt x="0" y="0"/>
              </a:moveTo>
              <a:lnTo>
                <a:pt x="0" y="2962420"/>
              </a:lnTo>
              <a:lnTo>
                <a:pt x="299013" y="2962420"/>
              </a:lnTo>
            </a:path>
          </a:pathLst>
        </a:custGeom>
        <a:noFill/>
        <a:ln w="12700" cap="flat" cmpd="sng" algn="ctr">
          <a:solidFill>
            <a:srgbClr val="41B6E6"/>
          </a:solidFill>
          <a:prstDash val="solid"/>
          <a:miter lim="800000"/>
        </a:ln>
        <a:effectLst/>
      </dsp:spPr>
      <dsp:style>
        <a:lnRef idx="2">
          <a:scrgbClr r="0" g="0" b="0"/>
        </a:lnRef>
        <a:fillRef idx="0">
          <a:scrgbClr r="0" g="0" b="0"/>
        </a:fillRef>
        <a:effectRef idx="0">
          <a:scrgbClr r="0" g="0" b="0"/>
        </a:effectRef>
        <a:fontRef idx="minor"/>
      </dsp:style>
    </dsp:sp>
    <dsp:sp modelId="{09D56C24-817F-4BA3-AC3F-A24223FAD51F}">
      <dsp:nvSpPr>
        <dsp:cNvPr id="0" name=""/>
        <dsp:cNvSpPr/>
      </dsp:nvSpPr>
      <dsp:spPr>
        <a:xfrm>
          <a:off x="5117204" y="3326833"/>
          <a:ext cx="2417326" cy="665138"/>
        </a:xfrm>
        <a:prstGeom prst="roundRect">
          <a:avLst>
            <a:gd name="adj" fmla="val 10000"/>
          </a:avLst>
        </a:prstGeom>
        <a:solidFill>
          <a:schemeClr val="lt1">
            <a:alpha val="90000"/>
            <a:hueOff val="0"/>
            <a:satOff val="0"/>
            <a:lumOff val="0"/>
            <a:alphaOff val="0"/>
          </a:schemeClr>
        </a:solidFill>
        <a:ln w="12700" cap="flat" cmpd="sng" algn="ctr">
          <a:solidFill>
            <a:srgbClr val="41B6E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GB" sz="1500" kern="1200" dirty="0" smtClean="0">
              <a:solidFill>
                <a:schemeClr val="tx1"/>
              </a:solidFill>
              <a:latin typeface="Franklin Gothic Book" pitchFamily="34" charset="0"/>
            </a:rPr>
            <a:t>Complicity</a:t>
          </a:r>
          <a:endParaRPr lang="en-GB" sz="1500" kern="1200" dirty="0">
            <a:solidFill>
              <a:schemeClr val="tx1"/>
            </a:solidFill>
            <a:latin typeface="Franklin Gothic Book" pitchFamily="34" charset="0"/>
          </a:endParaRPr>
        </a:p>
      </dsp:txBody>
      <dsp:txXfrm>
        <a:off x="5136685" y="3346314"/>
        <a:ext cx="2378364" cy="626176"/>
      </dsp:txXfrm>
    </dsp:sp>
    <dsp:sp modelId="{107577BC-8D26-44A9-9E95-6E59AFC1ABA2}">
      <dsp:nvSpPr>
        <dsp:cNvPr id="0" name=""/>
        <dsp:cNvSpPr/>
      </dsp:nvSpPr>
      <dsp:spPr>
        <a:xfrm>
          <a:off x="4818191" y="696982"/>
          <a:ext cx="299013" cy="3793843"/>
        </a:xfrm>
        <a:custGeom>
          <a:avLst/>
          <a:gdLst/>
          <a:ahLst/>
          <a:cxnLst/>
          <a:rect l="0" t="0" r="0" b="0"/>
          <a:pathLst>
            <a:path>
              <a:moveTo>
                <a:pt x="0" y="0"/>
              </a:moveTo>
              <a:lnTo>
                <a:pt x="0" y="3793843"/>
              </a:lnTo>
              <a:lnTo>
                <a:pt x="299013" y="3793843"/>
              </a:lnTo>
            </a:path>
          </a:pathLst>
        </a:custGeom>
        <a:noFill/>
        <a:ln w="12700" cap="flat" cmpd="sng" algn="ctr">
          <a:solidFill>
            <a:srgbClr val="41B6E6"/>
          </a:solidFill>
          <a:prstDash val="solid"/>
          <a:miter lim="800000"/>
        </a:ln>
        <a:effectLst/>
      </dsp:spPr>
      <dsp:style>
        <a:lnRef idx="2">
          <a:scrgbClr r="0" g="0" b="0"/>
        </a:lnRef>
        <a:fillRef idx="0">
          <a:scrgbClr r="0" g="0" b="0"/>
        </a:fillRef>
        <a:effectRef idx="0">
          <a:scrgbClr r="0" g="0" b="0"/>
        </a:effectRef>
        <a:fontRef idx="minor"/>
      </dsp:style>
    </dsp:sp>
    <dsp:sp modelId="{EB2FEEB3-EC3B-4BA2-B412-DA825CA98C7D}">
      <dsp:nvSpPr>
        <dsp:cNvPr id="0" name=""/>
        <dsp:cNvSpPr/>
      </dsp:nvSpPr>
      <dsp:spPr>
        <a:xfrm>
          <a:off x="5117204" y="4158256"/>
          <a:ext cx="2417326" cy="665138"/>
        </a:xfrm>
        <a:prstGeom prst="roundRect">
          <a:avLst>
            <a:gd name="adj" fmla="val 10000"/>
          </a:avLst>
        </a:prstGeom>
        <a:solidFill>
          <a:schemeClr val="lt1">
            <a:alpha val="90000"/>
            <a:hueOff val="0"/>
            <a:satOff val="0"/>
            <a:lumOff val="0"/>
            <a:alphaOff val="0"/>
          </a:schemeClr>
        </a:solidFill>
        <a:ln w="12700" cap="flat" cmpd="sng" algn="ctr">
          <a:solidFill>
            <a:srgbClr val="41B6E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lvl="0" algn="ctr" defTabSz="666750">
            <a:lnSpc>
              <a:spcPct val="90000"/>
            </a:lnSpc>
            <a:spcBef>
              <a:spcPct val="0"/>
            </a:spcBef>
            <a:spcAft>
              <a:spcPct val="35000"/>
            </a:spcAft>
          </a:pPr>
          <a:r>
            <a:rPr lang="en-GB" sz="1500" kern="1200" dirty="0" smtClean="0">
              <a:solidFill>
                <a:schemeClr val="tx1"/>
              </a:solidFill>
              <a:latin typeface="Franklin Gothic Book" pitchFamily="34" charset="0"/>
            </a:rPr>
            <a:t>Prohibited association</a:t>
          </a:r>
          <a:endParaRPr lang="en-GB" sz="1500" kern="1200" dirty="0">
            <a:solidFill>
              <a:schemeClr val="tx1"/>
            </a:solidFill>
            <a:latin typeface="Franklin Gothic Book" pitchFamily="34" charset="0"/>
          </a:endParaRPr>
        </a:p>
      </dsp:txBody>
      <dsp:txXfrm>
        <a:off x="5136685" y="4177737"/>
        <a:ext cx="2378364" cy="62617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E5B71D-8755-D742-8BC5-9BF634ED727D}" type="datetimeFigureOut">
              <a:rPr lang="en-US" smtClean="0"/>
              <a:t>12/17/17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D253A8-1A22-4D45-82A6-FA42A7F1B5FA}" type="slidenum">
              <a:rPr lang="en-US" smtClean="0"/>
              <a:t>‹#›</a:t>
            </a:fld>
            <a:endParaRPr lang="en-US"/>
          </a:p>
        </p:txBody>
      </p:sp>
    </p:spTree>
    <p:extLst>
      <p:ext uri="{BB962C8B-B14F-4D97-AF65-F5344CB8AC3E}">
        <p14:creationId xmlns:p14="http://schemas.microsoft.com/office/powerpoint/2010/main" val="91517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webmd.com/vitamins-and-supplements/news/20130729/vitamin_b_supplement_contains_anabolic_steroids" TargetMode="External"/><Relationship Id="rId4" Type="http://schemas.openxmlformats.org/officeDocument/2006/relationships/hyperlink" Target="http://www.paralympic.org/press-release/brazilian-athlete-sanctioned-after-anti-doping-rule-violation" TargetMode="External"/><Relationship Id="rId5" Type="http://schemas.openxmlformats.org/officeDocument/2006/relationships/hyperlink" Target="http://www.medscape.com/viewarticle/812581"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Download from FIRS webpage</a:t>
            </a:r>
          </a:p>
          <a:p>
            <a:r>
              <a:rPr lang="en-US" dirty="0" smtClean="0"/>
              <a:t>Completed by athletes</a:t>
            </a:r>
            <a:r>
              <a:rPr lang="en-US" baseline="0" dirty="0" smtClean="0"/>
              <a:t>, coaches and support personnel</a:t>
            </a:r>
          </a:p>
          <a:p>
            <a:r>
              <a:rPr lang="en-US" baseline="0" dirty="0" smtClean="0"/>
              <a:t>10 possible </a:t>
            </a:r>
            <a:r>
              <a:rPr lang="en-US" baseline="0" dirty="0" err="1" smtClean="0"/>
              <a:t>antidoping</a:t>
            </a:r>
            <a:r>
              <a:rPr lang="en-US" baseline="0" dirty="0" smtClean="0"/>
              <a:t> rule violations, only one depends on positive test</a:t>
            </a:r>
          </a:p>
          <a:p>
            <a:r>
              <a:rPr lang="en-US" baseline="0" dirty="0" smtClean="0"/>
              <a:t>5 involve athletes and 5 athletes and/or support personnel</a:t>
            </a:r>
          </a:p>
          <a:p>
            <a:r>
              <a:rPr lang="en-US" baseline="0" dirty="0" smtClean="0"/>
              <a:t>You don’t have to have a positive test to be sanctioned</a:t>
            </a:r>
            <a:endParaRPr lang="en-US" dirty="0"/>
          </a:p>
        </p:txBody>
      </p:sp>
      <p:sp>
        <p:nvSpPr>
          <p:cNvPr id="4" name="Slide Number Placeholder 3"/>
          <p:cNvSpPr>
            <a:spLocks noGrp="1"/>
          </p:cNvSpPr>
          <p:nvPr>
            <p:ph type="sldNum" sz="quarter" idx="10"/>
          </p:nvPr>
        </p:nvSpPr>
        <p:spPr/>
        <p:txBody>
          <a:bodyPr/>
          <a:lstStyle/>
          <a:p>
            <a:fld id="{97109319-FFC0-FD44-8B5C-6949264352AD}" type="slidenum">
              <a:rPr lang="en-US" smtClean="0"/>
              <a:t>6</a:t>
            </a:fld>
            <a:endParaRPr lang="en-US"/>
          </a:p>
        </p:txBody>
      </p:sp>
    </p:spTree>
    <p:extLst>
      <p:ext uri="{BB962C8B-B14F-4D97-AF65-F5344CB8AC3E}">
        <p14:creationId xmlns:p14="http://schemas.microsoft.com/office/powerpoint/2010/main" val="537544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Consequences</a:t>
            </a:r>
            <a:r>
              <a:rPr lang="en-US" baseline="0" dirty="0" smtClean="0"/>
              <a:t> doping leaflet</a:t>
            </a:r>
            <a:endParaRPr lang="en-US" dirty="0"/>
          </a:p>
        </p:txBody>
      </p:sp>
      <p:sp>
        <p:nvSpPr>
          <p:cNvPr id="4" name="Slide Number Placeholder 3"/>
          <p:cNvSpPr>
            <a:spLocks noGrp="1"/>
          </p:cNvSpPr>
          <p:nvPr>
            <p:ph type="sldNum" sz="quarter" idx="10"/>
          </p:nvPr>
        </p:nvSpPr>
        <p:spPr/>
        <p:txBody>
          <a:bodyPr/>
          <a:lstStyle/>
          <a:p>
            <a:fld id="{3AD253A8-1A22-4D45-82A6-FA42A7F1B5FA}" type="slidenum">
              <a:rPr lang="en-US" smtClean="0"/>
              <a:t>32</a:t>
            </a:fld>
            <a:endParaRPr lang="en-US"/>
          </a:p>
        </p:txBody>
      </p:sp>
    </p:spTree>
    <p:extLst>
      <p:ext uri="{BB962C8B-B14F-4D97-AF65-F5344CB8AC3E}">
        <p14:creationId xmlns:p14="http://schemas.microsoft.com/office/powerpoint/2010/main" val="1596845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109319-FFC0-FD44-8B5C-6949264352AD}" type="slidenum">
              <a:rPr lang="en-US" smtClean="0"/>
              <a:t>34</a:t>
            </a:fld>
            <a:endParaRPr lang="en-US"/>
          </a:p>
        </p:txBody>
      </p:sp>
    </p:spTree>
    <p:extLst>
      <p:ext uri="{BB962C8B-B14F-4D97-AF65-F5344CB8AC3E}">
        <p14:creationId xmlns:p14="http://schemas.microsoft.com/office/powerpoint/2010/main" val="568357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109319-FFC0-FD44-8B5C-6949264352AD}" type="slidenum">
              <a:rPr lang="en-US" smtClean="0"/>
              <a:t>35</a:t>
            </a:fld>
            <a:endParaRPr lang="en-US"/>
          </a:p>
        </p:txBody>
      </p:sp>
    </p:spTree>
    <p:extLst>
      <p:ext uri="{BB962C8B-B14F-4D97-AF65-F5344CB8AC3E}">
        <p14:creationId xmlns:p14="http://schemas.microsoft.com/office/powerpoint/2010/main" val="760028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 NOTES: Example Ferrari </a:t>
            </a:r>
            <a:r>
              <a:rPr lang="mr-IN" dirty="0" smtClean="0"/>
              <a:t>–</a:t>
            </a:r>
            <a:r>
              <a:rPr lang="en-US" dirty="0" smtClean="0"/>
              <a:t> Lance Armstrong,</a:t>
            </a:r>
            <a:r>
              <a:rPr lang="en-US" baseline="0" dirty="0" smtClean="0"/>
              <a:t> Fuentes blood doping </a:t>
            </a:r>
            <a:r>
              <a:rPr lang="mr-IN" baseline="0" dirty="0" smtClean="0"/>
              <a:t>–</a:t>
            </a:r>
            <a:r>
              <a:rPr lang="en-US" baseline="0" dirty="0" smtClean="0"/>
              <a:t> 200 packs of blood for transfusion. It is difficult to run an successful doping </a:t>
            </a:r>
            <a:r>
              <a:rPr lang="en-US" baseline="0" dirty="0" err="1" smtClean="0"/>
              <a:t>programme</a:t>
            </a:r>
            <a:r>
              <a:rPr lang="en-US" baseline="0" dirty="0" smtClean="0"/>
              <a:t> without skilled medical help</a:t>
            </a:r>
            <a:endParaRPr lang="en-US" dirty="0" smtClean="0"/>
          </a:p>
          <a:p>
            <a:endParaRPr lang="en-US" dirty="0" smtClean="0"/>
          </a:p>
          <a:p>
            <a:r>
              <a:rPr lang="en-AU" dirty="0" smtClean="0"/>
              <a:t>Don’t spend a great deal</a:t>
            </a:r>
            <a:r>
              <a:rPr lang="en-AU" baseline="0" dirty="0" smtClean="0"/>
              <a:t> of time on this slide, and no need to speak on each point.  </a:t>
            </a:r>
          </a:p>
          <a:p>
            <a:endParaRPr lang="en-AU" baseline="0" dirty="0" smtClean="0"/>
          </a:p>
          <a:p>
            <a:r>
              <a:rPr lang="en-AU" baseline="0" dirty="0" smtClean="0"/>
              <a:t>There are three main messages</a:t>
            </a:r>
          </a:p>
          <a:p>
            <a:endParaRPr lang="en-AU" baseline="0" dirty="0" smtClean="0"/>
          </a:p>
          <a:p>
            <a:pPr marL="228600" indent="-228600">
              <a:buAutoNum type="arabicParenR"/>
            </a:pPr>
            <a:r>
              <a:rPr lang="en-AU" baseline="0" dirty="0" smtClean="0"/>
              <a:t>You don’t have to test positive in order to be banned.  In fact only the very first of the ten possible ADRVs involve testing positive.  Thus even if you have never been tested yet, you still need to be aware of these rules</a:t>
            </a:r>
          </a:p>
          <a:p>
            <a:pPr marL="228600" indent="-228600">
              <a:buAutoNum type="arabicParenR"/>
            </a:pPr>
            <a:endParaRPr lang="en-AU" baseline="0" dirty="0" smtClean="0"/>
          </a:p>
          <a:p>
            <a:pPr marL="228600" indent="-228600">
              <a:buAutoNum type="arabicParenR"/>
            </a:pPr>
            <a:r>
              <a:rPr lang="en-AU" baseline="0" dirty="0" smtClean="0"/>
              <a:t>Even coaches and support personnel are subject to these rules.  The Violations on the right are applicable to support people.</a:t>
            </a:r>
          </a:p>
          <a:p>
            <a:pPr marL="228600" indent="-228600">
              <a:buAutoNum type="arabicParenR"/>
            </a:pPr>
            <a:endParaRPr lang="en-AU" baseline="0" dirty="0" smtClean="0"/>
          </a:p>
          <a:p>
            <a:endParaRPr lang="en-US" dirty="0" smtClean="0"/>
          </a:p>
        </p:txBody>
      </p:sp>
      <p:sp>
        <p:nvSpPr>
          <p:cNvPr id="4" name="Slide Number Placeholder 3"/>
          <p:cNvSpPr>
            <a:spLocks noGrp="1"/>
          </p:cNvSpPr>
          <p:nvPr>
            <p:ph type="sldNum" sz="quarter" idx="10"/>
          </p:nvPr>
        </p:nvSpPr>
        <p:spPr/>
        <p:txBody>
          <a:bodyPr/>
          <a:lstStyle/>
          <a:p>
            <a:fld id="{B66B32BD-8157-4A36-AA02-5B108E1EAD08}" type="slidenum">
              <a:rPr lang="en-AU" smtClean="0"/>
              <a:t>8</a:t>
            </a:fld>
            <a:endParaRPr lang="en-AU"/>
          </a:p>
        </p:txBody>
      </p:sp>
    </p:spTree>
    <p:extLst>
      <p:ext uri="{BB962C8B-B14F-4D97-AF65-F5344CB8AC3E}">
        <p14:creationId xmlns:p14="http://schemas.microsoft.com/office/powerpoint/2010/main" val="1035067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AU" sz="1200" b="1" dirty="0" smtClean="0"/>
              <a:t>Presenter information: There is a 6</a:t>
            </a:r>
            <a:r>
              <a:rPr lang="en-AU" sz="1200" b="1" baseline="30000" dirty="0" smtClean="0"/>
              <a:t>th</a:t>
            </a:r>
            <a:r>
              <a:rPr lang="en-AU" sz="1200" b="1" dirty="0" smtClean="0"/>
              <a:t> one </a:t>
            </a:r>
            <a:r>
              <a:rPr lang="mr-IN" sz="1200" b="1" dirty="0" smtClean="0"/>
              <a:t>–</a:t>
            </a:r>
            <a:r>
              <a:rPr lang="en-AU" sz="1200" b="1" dirty="0" smtClean="0"/>
              <a:t> diuretics and masking agents in column 1.Cannabinoids take a long time to clear the system. Positive</a:t>
            </a:r>
            <a:r>
              <a:rPr lang="en-AU" sz="1200" b="1" baseline="0" dirty="0" smtClean="0"/>
              <a:t> result is an amount in </a:t>
            </a:r>
            <a:r>
              <a:rPr lang="en-AU" sz="1200" b="1" baseline="0" dirty="0" err="1" smtClean="0"/>
              <a:t>xs</a:t>
            </a:r>
            <a:r>
              <a:rPr lang="en-AU" sz="1200" b="1" baseline="0" dirty="0" smtClean="0"/>
              <a:t> of 150ng/ml increased from 15ng/ml. The increased level covers passive inhalation and is designed to catch people who are using in the competition period</a:t>
            </a:r>
            <a:endParaRPr lang="en-AU" sz="1200" b="1" dirty="0" smtClean="0"/>
          </a:p>
          <a:p>
            <a:pPr eaLnBrk="1" hangingPunct="1">
              <a:spcBef>
                <a:spcPct val="0"/>
              </a:spcBef>
              <a:buFontTx/>
              <a:buNone/>
            </a:pPr>
            <a:endParaRPr lang="en-AU" sz="1200"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AU" i="0" baseline="0" dirty="0" smtClean="0"/>
              <a:t>When presenting this session – you can provide a brief overview of each of the categories of substances if you wish (and some tips are provided below), however it is not recommended to cover them in great detail as the information is unlikely to be retained by the audience.</a:t>
            </a:r>
          </a:p>
          <a:p>
            <a:pPr marL="0" marR="0" indent="0" algn="l" defTabSz="914400" rtl="0" eaLnBrk="1" fontAlgn="auto" latinLnBrk="0" hangingPunct="1">
              <a:lnSpc>
                <a:spcPct val="100000"/>
              </a:lnSpc>
              <a:spcBef>
                <a:spcPct val="0"/>
              </a:spcBef>
              <a:spcAft>
                <a:spcPts val="0"/>
              </a:spcAft>
              <a:buClrTx/>
              <a:buSzTx/>
              <a:buFontTx/>
              <a:buNone/>
              <a:tabLst/>
              <a:defRPr/>
            </a:pPr>
            <a:endParaRPr lang="en-AU" i="0" baseline="0"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n-AU" i="0" baseline="0" dirty="0" smtClean="0"/>
              <a:t>It is more important on this slide to reinforce the concept that some substances are prohibited at all times – and others only during competition.</a:t>
            </a:r>
          </a:p>
          <a:p>
            <a:pPr marL="0" marR="0" indent="0" algn="l" defTabSz="914400" rtl="0" eaLnBrk="1" fontAlgn="auto" latinLnBrk="0" hangingPunct="1">
              <a:lnSpc>
                <a:spcPct val="100000"/>
              </a:lnSpc>
              <a:spcBef>
                <a:spcPct val="0"/>
              </a:spcBef>
              <a:spcAft>
                <a:spcPts val="0"/>
              </a:spcAft>
              <a:buClrTx/>
              <a:buSzTx/>
              <a:buFontTx/>
              <a:buNone/>
              <a:tabLst/>
              <a:defRPr/>
            </a:pPr>
            <a:endParaRPr lang="en-US" sz="1200" i="0" baseline="0"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Arial" charset="0"/>
                <a:ea typeface="ＭＳ Ｐゴシック" charset="-128"/>
                <a:cs typeface="+mn-cs"/>
              </a:rPr>
              <a:t>The most important thing for athletes, their coaches, families and medical advisors to understand is which substances and methods are prohibited. - ignorance is no excuse. </a:t>
            </a:r>
          </a:p>
          <a:p>
            <a:pPr eaLnBrk="1" hangingPunct="1">
              <a:spcBef>
                <a:spcPct val="0"/>
              </a:spcBef>
              <a:buFontTx/>
              <a:buNone/>
            </a:pPr>
            <a:endParaRPr lang="en-AU" sz="1200" dirty="0" smtClean="0"/>
          </a:p>
          <a:p>
            <a:pPr eaLnBrk="1" hangingPunct="1">
              <a:spcBef>
                <a:spcPct val="0"/>
              </a:spcBef>
              <a:buFontTx/>
              <a:buNone/>
            </a:pPr>
            <a:r>
              <a:rPr lang="en-AU" sz="1200" b="1" dirty="0" smtClean="0"/>
              <a:t>Background information:</a:t>
            </a:r>
          </a:p>
          <a:p>
            <a:endParaRPr lang="en-AU"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Arial" charset="0"/>
                <a:ea typeface="ＭＳ Ｐゴシック" charset="-128"/>
                <a:cs typeface="+mn-cs"/>
              </a:rPr>
              <a:t>The World Anti-Doping Code Prohibited List (the List) identifies classes of substances and methods that are not allowed in sport.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Arial" charset="0"/>
                <a:ea typeface="ＭＳ Ｐゴシック" charset="-128"/>
                <a:cs typeface="+mn-cs"/>
              </a:rPr>
              <a:t>The List is set by WADA who are responsible for reviewing and updating the List on an annual basis. Any changes they make come into effect on January 1 every year.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AU"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dirty="0" smtClean="0"/>
              <a:t>The list is split up by substances and methods prohibited at all times, prohibited only in-competition, or prohibited only in particular sports </a:t>
            </a:r>
            <a:r>
              <a:rPr lang="en-AU" sz="1200" i="1" dirty="0" smtClean="0"/>
              <a:t>– for example beta blockers and alcohol in motor sport</a:t>
            </a:r>
            <a:r>
              <a:rPr lang="en-AU" sz="1200" i="1" dirty="0" smtClean="0">
                <a:solidFill>
                  <a:srgbClr val="0070C0"/>
                </a:solidFill>
              </a:rPr>
              <a:t>.</a:t>
            </a:r>
            <a:endParaRPr lang="en-AU" sz="1200" i="1" dirty="0" smtClean="0"/>
          </a:p>
          <a:p>
            <a:endParaRPr lang="en-AU" dirty="0" smtClean="0"/>
          </a:p>
          <a:p>
            <a:endParaRPr lang="en-AU" dirty="0" smtClean="0"/>
          </a:p>
          <a:p>
            <a:pPr eaLnBrk="1" fontAlgn="auto" hangingPunct="1">
              <a:spcBef>
                <a:spcPts val="0"/>
              </a:spcBef>
              <a:spcAft>
                <a:spcPts val="0"/>
              </a:spcAft>
              <a:buFont typeface="Arial" pitchFamily="34" charset="0"/>
              <a:buNone/>
              <a:defRPr/>
            </a:pPr>
            <a:r>
              <a:rPr lang="en-AU" b="0" dirty="0" smtClean="0"/>
              <a:t>DEFINITION:</a:t>
            </a:r>
          </a:p>
          <a:p>
            <a:pPr eaLnBrk="1" fontAlgn="auto" hangingPunct="1">
              <a:spcBef>
                <a:spcPts val="0"/>
              </a:spcBef>
              <a:spcAft>
                <a:spcPts val="0"/>
              </a:spcAft>
              <a:buFont typeface="Arial" pitchFamily="34" charset="0"/>
              <a:buNone/>
              <a:defRPr/>
            </a:pPr>
            <a:r>
              <a:rPr lang="en-AU" b="0" dirty="0" smtClean="0"/>
              <a:t>In-Competition: </a:t>
            </a:r>
            <a:r>
              <a:rPr lang="en-AU" dirty="0" smtClean="0"/>
              <a:t>generally refers to the period of time 12 hours before an event or competition begins through to the completion of the event and its associated doping control processes. Athletes should check their individual</a:t>
            </a:r>
            <a:r>
              <a:rPr lang="en-AU" baseline="0" dirty="0" smtClean="0"/>
              <a:t> policies to ensure this is the same for their sport.</a:t>
            </a:r>
          </a:p>
          <a:p>
            <a:pPr eaLnBrk="1" fontAlgn="auto" hangingPunct="1">
              <a:spcBef>
                <a:spcPts val="0"/>
              </a:spcBef>
              <a:spcAft>
                <a:spcPts val="0"/>
              </a:spcAft>
              <a:buFont typeface="Arial" pitchFamily="34" charset="0"/>
              <a:buNone/>
              <a:defRPr/>
            </a:pPr>
            <a:endParaRPr lang="en-AU" baseline="0" dirty="0" smtClean="0"/>
          </a:p>
          <a:p>
            <a:pPr eaLnBrk="1" fontAlgn="auto" hangingPunct="1">
              <a:spcBef>
                <a:spcPts val="0"/>
              </a:spcBef>
              <a:spcAft>
                <a:spcPts val="0"/>
              </a:spcAft>
              <a:defRPr/>
            </a:pPr>
            <a:r>
              <a:rPr lang="en-AU" sz="1200" dirty="0" smtClean="0"/>
              <a:t>Substances that are prohibited at all times include: </a:t>
            </a:r>
          </a:p>
          <a:p>
            <a:pPr marL="171227" indent="-171227" eaLnBrk="1" fontAlgn="auto" hangingPunct="1">
              <a:spcBef>
                <a:spcPts val="0"/>
              </a:spcBef>
              <a:spcAft>
                <a:spcPts val="0"/>
              </a:spcAft>
              <a:buFont typeface="Arial" pitchFamily="34" charset="0"/>
              <a:buChar char="•"/>
              <a:defRPr/>
            </a:pPr>
            <a:r>
              <a:rPr lang="en-AU" sz="1200" dirty="0" smtClean="0"/>
              <a:t>Anabolic agents, commonly referred to as steroids</a:t>
            </a:r>
          </a:p>
          <a:p>
            <a:pPr marL="171227" indent="-171227" eaLnBrk="1" fontAlgn="auto" hangingPunct="1">
              <a:spcBef>
                <a:spcPts val="0"/>
              </a:spcBef>
              <a:spcAft>
                <a:spcPts val="0"/>
              </a:spcAft>
              <a:buFont typeface="Arial" pitchFamily="34" charset="0"/>
              <a:buChar char="•"/>
              <a:defRPr/>
            </a:pPr>
            <a:r>
              <a:rPr lang="en-AU" sz="1200" dirty="0" smtClean="0"/>
              <a:t>Hormones, growth factors and related substances, such as EPO and human growth hormone</a:t>
            </a:r>
          </a:p>
          <a:p>
            <a:pPr marL="171227" indent="-171227" eaLnBrk="1" fontAlgn="auto" hangingPunct="1">
              <a:spcBef>
                <a:spcPts val="0"/>
              </a:spcBef>
              <a:spcAft>
                <a:spcPts val="0"/>
              </a:spcAft>
              <a:buFont typeface="Arial" pitchFamily="34" charset="0"/>
              <a:buChar char="•"/>
              <a:defRPr/>
            </a:pPr>
            <a:r>
              <a:rPr lang="en-AU" sz="1200" dirty="0" smtClean="0"/>
              <a:t>Beta-2 agonists, the best known example is </a:t>
            </a:r>
            <a:r>
              <a:rPr lang="en-AU" sz="1200" dirty="0" err="1" smtClean="0"/>
              <a:t>Symbicort</a:t>
            </a:r>
            <a:endParaRPr lang="en-AU" sz="1200" dirty="0" smtClean="0"/>
          </a:p>
          <a:p>
            <a:pPr marL="171227" indent="-171227" eaLnBrk="1" fontAlgn="auto" hangingPunct="1">
              <a:spcBef>
                <a:spcPts val="0"/>
              </a:spcBef>
              <a:spcAft>
                <a:spcPts val="0"/>
              </a:spcAft>
              <a:buFont typeface="Arial" pitchFamily="34" charset="0"/>
              <a:buChar char="•"/>
              <a:defRPr/>
            </a:pPr>
            <a:r>
              <a:rPr lang="en-AU" sz="1200" dirty="0" smtClean="0"/>
              <a:t>Hormone antagonists and modulators</a:t>
            </a:r>
          </a:p>
          <a:p>
            <a:pPr marL="171227" indent="-171227" eaLnBrk="1" fontAlgn="auto" hangingPunct="1">
              <a:spcBef>
                <a:spcPts val="0"/>
              </a:spcBef>
              <a:spcAft>
                <a:spcPts val="0"/>
              </a:spcAft>
              <a:buFont typeface="Arial" pitchFamily="34" charset="0"/>
              <a:buChar char="•"/>
              <a:defRPr/>
            </a:pPr>
            <a:r>
              <a:rPr lang="en-AU" sz="1200" dirty="0" smtClean="0"/>
              <a:t>Diuretics and masking agents</a:t>
            </a:r>
          </a:p>
          <a:p>
            <a:pPr eaLnBrk="1" fontAlgn="auto" hangingPunct="1">
              <a:spcBef>
                <a:spcPts val="0"/>
              </a:spcBef>
              <a:spcAft>
                <a:spcPts val="0"/>
              </a:spcAft>
              <a:buFont typeface="Arial" pitchFamily="34" charset="0"/>
              <a:buNone/>
              <a:defRPr/>
            </a:pPr>
            <a:endParaRPr lang="en-AU" sz="1200" dirty="0" smtClean="0"/>
          </a:p>
          <a:p>
            <a:pPr eaLnBrk="1" fontAlgn="auto" hangingPunct="1">
              <a:spcBef>
                <a:spcPts val="0"/>
              </a:spcBef>
              <a:spcAft>
                <a:spcPts val="0"/>
              </a:spcAft>
              <a:defRPr/>
            </a:pPr>
            <a:r>
              <a:rPr lang="en-AU" sz="1200" dirty="0" smtClean="0"/>
              <a:t>Methods that are prohibited include:</a:t>
            </a:r>
          </a:p>
          <a:p>
            <a:pPr marL="171227" indent="-171227" eaLnBrk="1" fontAlgn="auto" hangingPunct="1">
              <a:spcBef>
                <a:spcPts val="0"/>
              </a:spcBef>
              <a:spcAft>
                <a:spcPts val="0"/>
              </a:spcAft>
              <a:buFont typeface="Arial" pitchFamily="34" charset="0"/>
              <a:buChar char="•"/>
              <a:defRPr/>
            </a:pPr>
            <a:r>
              <a:rPr lang="en-AU" sz="1200" dirty="0" smtClean="0"/>
              <a:t>Enhancing the transfer of oxygen</a:t>
            </a:r>
          </a:p>
          <a:p>
            <a:pPr marL="171227" indent="-171227" eaLnBrk="1" fontAlgn="auto" hangingPunct="1">
              <a:spcBef>
                <a:spcPts val="0"/>
              </a:spcBef>
              <a:spcAft>
                <a:spcPts val="0"/>
              </a:spcAft>
              <a:buFont typeface="Arial" pitchFamily="34" charset="0"/>
              <a:buChar char="•"/>
              <a:defRPr/>
            </a:pPr>
            <a:r>
              <a:rPr lang="en-AU" sz="1200" dirty="0" smtClean="0"/>
              <a:t>Chemically or physically manipulating the sample</a:t>
            </a:r>
          </a:p>
          <a:p>
            <a:pPr marL="171227" indent="-171227" eaLnBrk="1" fontAlgn="auto" hangingPunct="1">
              <a:spcBef>
                <a:spcPts val="0"/>
              </a:spcBef>
              <a:spcAft>
                <a:spcPts val="0"/>
              </a:spcAft>
              <a:buFont typeface="Arial" pitchFamily="34" charset="0"/>
              <a:buChar char="•"/>
              <a:defRPr/>
            </a:pPr>
            <a:r>
              <a:rPr lang="en-AU" sz="1200" dirty="0" smtClean="0"/>
              <a:t>Gene doping</a:t>
            </a:r>
          </a:p>
          <a:p>
            <a:pPr eaLnBrk="1" fontAlgn="auto" hangingPunct="1">
              <a:spcBef>
                <a:spcPts val="0"/>
              </a:spcBef>
              <a:spcAft>
                <a:spcPts val="0"/>
              </a:spcAft>
              <a:buFont typeface="Arial" pitchFamily="34" charset="0"/>
              <a:buNone/>
              <a:defRPr/>
            </a:pPr>
            <a:endParaRPr lang="en-AU" sz="1200" dirty="0" smtClean="0"/>
          </a:p>
          <a:p>
            <a:pPr eaLnBrk="1" fontAlgn="auto" hangingPunct="1">
              <a:spcBef>
                <a:spcPts val="0"/>
              </a:spcBef>
              <a:spcAft>
                <a:spcPts val="0"/>
              </a:spcAft>
              <a:defRPr/>
            </a:pPr>
            <a:r>
              <a:rPr lang="en-AU" sz="1200" dirty="0" smtClean="0"/>
              <a:t>Substances that are prohibited in-competition include: </a:t>
            </a:r>
          </a:p>
          <a:p>
            <a:pPr marL="171227" indent="-171227" eaLnBrk="1" fontAlgn="auto" hangingPunct="1">
              <a:spcBef>
                <a:spcPts val="0"/>
              </a:spcBef>
              <a:spcAft>
                <a:spcPts val="0"/>
              </a:spcAft>
              <a:buFont typeface="Arial" pitchFamily="34" charset="0"/>
              <a:buChar char="•"/>
              <a:defRPr/>
            </a:pPr>
            <a:r>
              <a:rPr lang="en-AU" sz="1200" dirty="0" smtClean="0"/>
              <a:t>Stimulants</a:t>
            </a:r>
          </a:p>
          <a:p>
            <a:pPr marL="171227" indent="-171227" eaLnBrk="1" fontAlgn="auto" hangingPunct="1">
              <a:spcBef>
                <a:spcPts val="0"/>
              </a:spcBef>
              <a:spcAft>
                <a:spcPts val="0"/>
              </a:spcAft>
              <a:buFont typeface="Arial" pitchFamily="34" charset="0"/>
              <a:buChar char="•"/>
              <a:defRPr/>
            </a:pPr>
            <a:r>
              <a:rPr lang="en-AU" sz="1200" dirty="0" smtClean="0"/>
              <a:t>Narcotics</a:t>
            </a:r>
          </a:p>
          <a:p>
            <a:pPr marL="171227" indent="-171227" eaLnBrk="1" fontAlgn="auto" hangingPunct="1">
              <a:spcBef>
                <a:spcPts val="0"/>
              </a:spcBef>
              <a:spcAft>
                <a:spcPts val="0"/>
              </a:spcAft>
              <a:buFont typeface="Arial" pitchFamily="34" charset="0"/>
              <a:buChar char="•"/>
              <a:defRPr/>
            </a:pPr>
            <a:r>
              <a:rPr lang="en-AU" sz="1200" dirty="0" smtClean="0"/>
              <a:t>Cannabinoids (cannabis)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B66B32BD-8157-4A36-AA02-5B108E1EAD08}" type="slidenum">
              <a:rPr lang="en-AU" smtClean="0"/>
              <a:t>9</a:t>
            </a:fld>
            <a:endParaRPr lang="en-AU"/>
          </a:p>
        </p:txBody>
      </p:sp>
    </p:spTree>
    <p:extLst>
      <p:ext uri="{BB962C8B-B14F-4D97-AF65-F5344CB8AC3E}">
        <p14:creationId xmlns:p14="http://schemas.microsoft.com/office/powerpoint/2010/main" val="2013105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name of all medications is under the trade name</a:t>
            </a:r>
          </a:p>
          <a:p>
            <a:r>
              <a:rPr lang="en-US" dirty="0" smtClean="0"/>
              <a:t>Make sure you check them all - some trade names have different substances in different countries</a:t>
            </a:r>
          </a:p>
          <a:p>
            <a:r>
              <a:rPr lang="en-US" dirty="0" err="1" smtClean="0"/>
              <a:t>eg</a:t>
            </a:r>
            <a:r>
              <a:rPr lang="en-US" dirty="0" smtClean="0"/>
              <a:t> </a:t>
            </a:r>
            <a:r>
              <a:rPr lang="en-US" dirty="0" err="1" smtClean="0"/>
              <a:t>sudafed</a:t>
            </a:r>
            <a:r>
              <a:rPr lang="en-US" dirty="0" smtClean="0"/>
              <a:t> PE and </a:t>
            </a:r>
            <a:r>
              <a:rPr lang="en-US" dirty="0" err="1" smtClean="0"/>
              <a:t>sudafed</a:t>
            </a:r>
            <a:endParaRPr lang="en-US" dirty="0"/>
          </a:p>
        </p:txBody>
      </p:sp>
      <p:sp>
        <p:nvSpPr>
          <p:cNvPr id="4" name="Slide Number Placeholder 3"/>
          <p:cNvSpPr>
            <a:spLocks noGrp="1"/>
          </p:cNvSpPr>
          <p:nvPr>
            <p:ph type="sldNum" sz="quarter" idx="10"/>
          </p:nvPr>
        </p:nvSpPr>
        <p:spPr/>
        <p:txBody>
          <a:bodyPr/>
          <a:lstStyle/>
          <a:p>
            <a:fld id="{3AD253A8-1A22-4D45-82A6-FA42A7F1B5FA}" type="slidenum">
              <a:rPr lang="en-US" smtClean="0"/>
              <a:t>13</a:t>
            </a:fld>
            <a:endParaRPr lang="en-US"/>
          </a:p>
        </p:txBody>
      </p:sp>
    </p:spTree>
    <p:extLst>
      <p:ext uri="{BB962C8B-B14F-4D97-AF65-F5344CB8AC3E}">
        <p14:creationId xmlns:p14="http://schemas.microsoft.com/office/powerpoint/2010/main" val="1311554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Asthma devices. </a:t>
            </a:r>
            <a:r>
              <a:rPr lang="en-US" dirty="0" err="1" smtClean="0"/>
              <a:t>Breo</a:t>
            </a:r>
            <a:r>
              <a:rPr lang="en-US" dirty="0" smtClean="0"/>
              <a:t> </a:t>
            </a:r>
            <a:r>
              <a:rPr lang="en-US" dirty="0" err="1" smtClean="0"/>
              <a:t>elipta</a:t>
            </a:r>
            <a:r>
              <a:rPr lang="en-US" dirty="0" smtClean="0"/>
              <a:t> is the blue device third from the right on the bottom</a:t>
            </a:r>
            <a:endParaRPr lang="en-US" dirty="0"/>
          </a:p>
        </p:txBody>
      </p:sp>
      <p:sp>
        <p:nvSpPr>
          <p:cNvPr id="4" name="Slide Number Placeholder 3"/>
          <p:cNvSpPr>
            <a:spLocks noGrp="1"/>
          </p:cNvSpPr>
          <p:nvPr>
            <p:ph type="sldNum" sz="quarter" idx="10"/>
          </p:nvPr>
        </p:nvSpPr>
        <p:spPr/>
        <p:txBody>
          <a:bodyPr/>
          <a:lstStyle/>
          <a:p>
            <a:fld id="{3AD253A8-1A22-4D45-82A6-FA42A7F1B5FA}" type="slidenum">
              <a:rPr lang="en-US" smtClean="0"/>
              <a:t>18</a:t>
            </a:fld>
            <a:endParaRPr lang="en-US"/>
          </a:p>
        </p:txBody>
      </p:sp>
    </p:spTree>
    <p:extLst>
      <p:ext uri="{BB962C8B-B14F-4D97-AF65-F5344CB8AC3E}">
        <p14:creationId xmlns:p14="http://schemas.microsoft.com/office/powerpoint/2010/main" val="903666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kern="1200" dirty="0" smtClean="0">
                <a:solidFill>
                  <a:schemeClr val="tx1"/>
                </a:solidFill>
                <a:effectLst/>
                <a:latin typeface="Arial" charset="0"/>
                <a:ea typeface="ＭＳ Ｐゴシック" charset="-128"/>
                <a:cs typeface="+mn-cs"/>
              </a:rPr>
              <a:t>This slide gives</a:t>
            </a:r>
            <a:r>
              <a:rPr lang="en-AU" sz="1200" b="0" kern="1200" baseline="0" dirty="0" smtClean="0">
                <a:solidFill>
                  <a:schemeClr val="tx1"/>
                </a:solidFill>
                <a:effectLst/>
                <a:latin typeface="Arial" charset="0"/>
                <a:ea typeface="ＭＳ Ｐゴシック" charset="-128"/>
                <a:cs typeface="+mn-cs"/>
              </a:rPr>
              <a:t> some examples of why ASADA can’t provide a guarantee. Read through some of the cases linked below first to give you some background.  The aim of the slide is to show that even simple supplement products could be a problem, and to emphasis the risks.</a:t>
            </a:r>
          </a:p>
          <a:p>
            <a:endParaRPr lang="en-AU" sz="1200" b="0" kern="1200" baseline="0" dirty="0" smtClean="0">
              <a:solidFill>
                <a:schemeClr val="tx1"/>
              </a:solidFill>
              <a:effectLst/>
              <a:latin typeface="Arial" charset="0"/>
              <a:ea typeface="ＭＳ Ｐゴシック" charset="-128"/>
              <a:cs typeface="+mn-cs"/>
            </a:endParaRPr>
          </a:p>
          <a:p>
            <a:r>
              <a:rPr lang="en-AU" sz="1200" b="0" kern="1200" baseline="0" dirty="0" smtClean="0">
                <a:solidFill>
                  <a:schemeClr val="tx1"/>
                </a:solidFill>
                <a:effectLst/>
                <a:latin typeface="Arial" charset="0"/>
                <a:ea typeface="ＭＳ Ｐゴシック" charset="-128"/>
                <a:cs typeface="+mn-cs"/>
              </a:rPr>
              <a:t>You can refer athletes to the free information available on the AIS website regarding supplements and which ones actually have any proved benefits anyway (very few).</a:t>
            </a:r>
            <a:endParaRPr lang="en-AU" sz="1200" b="0" kern="1200" dirty="0" smtClean="0">
              <a:solidFill>
                <a:schemeClr val="tx1"/>
              </a:solidFill>
              <a:effectLst/>
              <a:latin typeface="Arial" charset="0"/>
              <a:ea typeface="ＭＳ Ｐゴシック" charset="-128"/>
              <a:cs typeface="+mn-cs"/>
            </a:endParaRPr>
          </a:p>
          <a:p>
            <a:endParaRPr lang="en-AU" sz="1200" b="1" kern="1200" dirty="0" smtClean="0">
              <a:solidFill>
                <a:schemeClr val="tx1"/>
              </a:solidFill>
              <a:effectLst/>
              <a:latin typeface="Arial" charset="0"/>
              <a:ea typeface="ＭＳ Ｐゴシック" charset="-128"/>
              <a:cs typeface="+mn-cs"/>
            </a:endParaRPr>
          </a:p>
          <a:p>
            <a:r>
              <a:rPr lang="en-US" sz="1200" b="1" kern="1200" dirty="0" smtClean="0">
                <a:solidFill>
                  <a:schemeClr val="tx1"/>
                </a:solidFill>
                <a:effectLst/>
                <a:latin typeface="Arial" charset="0"/>
                <a:ea typeface="ＭＳ Ｐゴシック" charset="-128"/>
                <a:cs typeface="+mn-cs"/>
              </a:rPr>
              <a:t>Australian supplement survey </a:t>
            </a:r>
            <a:r>
              <a:rPr lang="en-US" sz="1200" b="0" kern="1200" dirty="0" smtClean="0">
                <a:solidFill>
                  <a:schemeClr val="tx1"/>
                </a:solidFill>
                <a:effectLst/>
                <a:latin typeface="Arial" charset="0"/>
                <a:ea typeface="ＭＳ Ｐゴシック" charset="-128"/>
                <a:cs typeface="+mn-cs"/>
              </a:rPr>
              <a:t>http://</a:t>
            </a:r>
            <a:r>
              <a:rPr lang="en-US" sz="1200" b="0" kern="1200" dirty="0" err="1" smtClean="0">
                <a:solidFill>
                  <a:schemeClr val="tx1"/>
                </a:solidFill>
                <a:effectLst/>
                <a:latin typeface="Arial" charset="0"/>
                <a:ea typeface="ＭＳ Ｐゴシック" charset="-128"/>
                <a:cs typeface="+mn-cs"/>
              </a:rPr>
              <a:t>www.supplementsinsport.com</a:t>
            </a:r>
            <a:r>
              <a:rPr lang="en-US" sz="1200" b="0" kern="1200" dirty="0" smtClean="0">
                <a:solidFill>
                  <a:schemeClr val="tx1"/>
                </a:solidFill>
                <a:effectLst/>
                <a:latin typeface="Arial" charset="0"/>
                <a:ea typeface="ＭＳ Ｐゴシック" charset="-128"/>
                <a:cs typeface="+mn-cs"/>
              </a:rPr>
              <a:t>/  </a:t>
            </a:r>
          </a:p>
          <a:p>
            <a:endParaRPr lang="en-AU" sz="1200" b="1" kern="1200" dirty="0" smtClean="0">
              <a:solidFill>
                <a:schemeClr val="tx1"/>
              </a:solidFill>
              <a:effectLst/>
              <a:latin typeface="Arial" charset="0"/>
              <a:ea typeface="ＭＳ Ｐゴシック" charset="-128"/>
              <a:cs typeface="+mn-cs"/>
            </a:endParaRPr>
          </a:p>
          <a:p>
            <a:r>
              <a:rPr lang="en-AU" sz="1200" b="1" kern="1200" dirty="0" smtClean="0">
                <a:solidFill>
                  <a:schemeClr val="tx1"/>
                </a:solidFill>
                <a:effectLst/>
                <a:latin typeface="Arial" charset="0"/>
                <a:ea typeface="ＭＳ Ｐゴシック" charset="-128"/>
                <a:cs typeface="+mn-cs"/>
              </a:rPr>
              <a:t>Vitamin B contaminations</a:t>
            </a:r>
            <a:r>
              <a:rPr lang="en-AU" sz="1200" kern="1200" dirty="0" smtClean="0">
                <a:solidFill>
                  <a:schemeClr val="tx1"/>
                </a:solidFill>
                <a:effectLst/>
                <a:latin typeface="Arial" charset="0"/>
                <a:ea typeface="ＭＳ Ｐゴシック" charset="-128"/>
                <a:cs typeface="+mn-cs"/>
              </a:rPr>
              <a:t> - </a:t>
            </a:r>
            <a:r>
              <a:rPr lang="en-AU" sz="1200" u="sng" kern="1200" dirty="0" smtClean="0">
                <a:solidFill>
                  <a:schemeClr val="tx1"/>
                </a:solidFill>
                <a:effectLst/>
                <a:latin typeface="Arial" charset="0"/>
                <a:ea typeface="ＭＳ Ｐゴシック" charset="-128"/>
                <a:cs typeface="+mn-cs"/>
                <a:hlinkClick r:id="rId3"/>
              </a:rPr>
              <a:t>http://www.webmd.com/vitamins-and-supplements/news/20130729/vitamin_b_supplement_contains_anabolic_steroids</a:t>
            </a:r>
            <a:endParaRPr lang="en-AU" sz="1200" kern="1200" dirty="0" smtClean="0">
              <a:solidFill>
                <a:schemeClr val="tx1"/>
              </a:solidFill>
              <a:effectLst/>
              <a:latin typeface="Arial" charset="0"/>
              <a:ea typeface="ＭＳ Ｐゴシック" charset="-128"/>
              <a:cs typeface="+mn-cs"/>
            </a:endParaRPr>
          </a:p>
          <a:p>
            <a:r>
              <a:rPr lang="en-AU" sz="1200" kern="1200" dirty="0" smtClean="0">
                <a:solidFill>
                  <a:schemeClr val="tx1"/>
                </a:solidFill>
                <a:effectLst/>
                <a:latin typeface="Arial" charset="0"/>
                <a:ea typeface="ＭＳ Ｐゴシック" charset="-128"/>
                <a:cs typeface="+mn-cs"/>
              </a:rPr>
              <a:t> </a:t>
            </a:r>
          </a:p>
          <a:p>
            <a:r>
              <a:rPr lang="en-AU" sz="1200" b="1" kern="1200" dirty="0" smtClean="0">
                <a:solidFill>
                  <a:schemeClr val="tx1"/>
                </a:solidFill>
                <a:effectLst/>
                <a:latin typeface="Arial" charset="0"/>
                <a:ea typeface="ＭＳ Ｐゴシック" charset="-128"/>
                <a:cs typeface="+mn-cs"/>
              </a:rPr>
              <a:t>Green Tea contamination</a:t>
            </a:r>
            <a:r>
              <a:rPr lang="en-AU" sz="1200" kern="1200" dirty="0" smtClean="0">
                <a:solidFill>
                  <a:schemeClr val="tx1"/>
                </a:solidFill>
                <a:effectLst/>
                <a:latin typeface="Arial" charset="0"/>
                <a:ea typeface="ＭＳ Ｐゴシック" charset="-128"/>
                <a:cs typeface="+mn-cs"/>
              </a:rPr>
              <a:t> - </a:t>
            </a:r>
            <a:r>
              <a:rPr lang="en-AU" sz="1200" u="sng" kern="1200" dirty="0" smtClean="0">
                <a:solidFill>
                  <a:schemeClr val="tx1"/>
                </a:solidFill>
                <a:effectLst/>
                <a:latin typeface="Arial" charset="0"/>
                <a:ea typeface="ＭＳ Ｐゴシック" charset="-128"/>
                <a:cs typeface="+mn-cs"/>
                <a:hlinkClick r:id="rId4"/>
              </a:rPr>
              <a:t>http://www.paralympic.org/press-release/brazilian-athlete-sanctioned-after-anti-doping-rule-violation</a:t>
            </a:r>
            <a:r>
              <a:rPr lang="en-AU" sz="1200" kern="1200" dirty="0" smtClean="0">
                <a:solidFill>
                  <a:schemeClr val="tx1"/>
                </a:solidFill>
                <a:effectLst/>
                <a:latin typeface="Arial" charset="0"/>
                <a:ea typeface="ＭＳ Ｐゴシック" charset="-128"/>
                <a:cs typeface="+mn-cs"/>
              </a:rPr>
              <a:t> </a:t>
            </a:r>
          </a:p>
          <a:p>
            <a:r>
              <a:rPr lang="en-AU" sz="1200" kern="1200" dirty="0" smtClean="0">
                <a:solidFill>
                  <a:schemeClr val="tx1"/>
                </a:solidFill>
                <a:effectLst/>
                <a:latin typeface="Arial" charset="0"/>
                <a:ea typeface="ＭＳ Ｐゴシック" charset="-128"/>
                <a:cs typeface="+mn-cs"/>
              </a:rPr>
              <a:t> </a:t>
            </a:r>
          </a:p>
          <a:p>
            <a:r>
              <a:rPr lang="en-AU" sz="1200" b="1" kern="1200" dirty="0" smtClean="0">
                <a:solidFill>
                  <a:schemeClr val="tx1"/>
                </a:solidFill>
                <a:effectLst/>
                <a:latin typeface="Arial" charset="0"/>
                <a:ea typeface="ＭＳ Ｐゴシック" charset="-128"/>
                <a:cs typeface="+mn-cs"/>
              </a:rPr>
              <a:t>Liver failure, Diabetes and death</a:t>
            </a:r>
            <a:r>
              <a:rPr lang="en-AU" sz="1200" kern="1200" dirty="0" smtClean="0">
                <a:solidFill>
                  <a:schemeClr val="tx1"/>
                </a:solidFill>
                <a:effectLst/>
                <a:latin typeface="Arial" charset="0"/>
                <a:ea typeface="ＭＳ Ｐゴシック" charset="-128"/>
                <a:cs typeface="+mn-cs"/>
              </a:rPr>
              <a:t> from </a:t>
            </a:r>
            <a:r>
              <a:rPr lang="en-AU" sz="1200" kern="1200" dirty="0" err="1" smtClean="0">
                <a:solidFill>
                  <a:schemeClr val="tx1"/>
                </a:solidFill>
                <a:effectLst/>
                <a:latin typeface="Arial" charset="0"/>
                <a:ea typeface="ＭＳ Ｐゴシック" charset="-128"/>
                <a:cs typeface="+mn-cs"/>
              </a:rPr>
              <a:t>OxyElite</a:t>
            </a:r>
            <a:r>
              <a:rPr lang="en-AU" sz="1200" kern="1200" dirty="0" smtClean="0">
                <a:solidFill>
                  <a:schemeClr val="tx1"/>
                </a:solidFill>
                <a:effectLst/>
                <a:latin typeface="Arial" charset="0"/>
                <a:ea typeface="ＭＳ Ｐゴシック" charset="-128"/>
                <a:cs typeface="+mn-cs"/>
              </a:rPr>
              <a:t> Pro - </a:t>
            </a:r>
            <a:r>
              <a:rPr lang="en-AU" sz="1200" u="sng" kern="1200" dirty="0" smtClean="0">
                <a:solidFill>
                  <a:schemeClr val="tx1"/>
                </a:solidFill>
                <a:effectLst/>
                <a:latin typeface="Arial" charset="0"/>
                <a:ea typeface="ＭＳ Ｐゴシック" charset="-128"/>
                <a:cs typeface="+mn-cs"/>
                <a:hlinkClick r:id="rId5"/>
              </a:rPr>
              <a:t>http://www.medscape.com/viewarticle/812581</a:t>
            </a:r>
            <a:r>
              <a:rPr lang="en-AU" sz="1200" kern="1200" dirty="0" smtClean="0">
                <a:solidFill>
                  <a:schemeClr val="tx1"/>
                </a:solidFill>
                <a:effectLst/>
                <a:latin typeface="Arial" charset="0"/>
                <a:ea typeface="ＭＳ Ｐゴシック" charset="-128"/>
                <a:cs typeface="+mn-cs"/>
              </a:rPr>
              <a:t> (one patient died, and two had liver transplants)</a:t>
            </a:r>
          </a:p>
          <a:p>
            <a:endParaRPr lang="en-US" sz="1200" kern="1200" dirty="0" smtClean="0">
              <a:solidFill>
                <a:schemeClr val="tx1"/>
              </a:solidFill>
              <a:effectLst/>
              <a:latin typeface="Arial" charset="0"/>
              <a:ea typeface="ＭＳ Ｐゴシック" charset="-128"/>
              <a:cs typeface="+mn-cs"/>
            </a:endParaRPr>
          </a:p>
          <a:p>
            <a:r>
              <a:rPr lang="en-US" sz="1200" b="1" kern="1200" dirty="0" smtClean="0">
                <a:solidFill>
                  <a:schemeClr val="tx1"/>
                </a:solidFill>
                <a:effectLst/>
                <a:latin typeface="Arial" charset="0"/>
                <a:ea typeface="ＭＳ Ｐゴシック" charset="-128"/>
                <a:cs typeface="+mn-cs"/>
              </a:rPr>
              <a:t>Third party testing</a:t>
            </a:r>
            <a:r>
              <a:rPr lang="en-US" sz="1200" kern="1200" dirty="0" smtClean="0">
                <a:solidFill>
                  <a:schemeClr val="tx1"/>
                </a:solidFill>
                <a:effectLst/>
                <a:latin typeface="Arial" charset="0"/>
                <a:ea typeface="ＭＳ Ｐゴシック" charset="-128"/>
                <a:cs typeface="+mn-cs"/>
              </a:rPr>
              <a:t>: from companies like Informed-Sport and HASTA test individual batches of supplements against the prohibited list, and provide certification to manufacturers that their</a:t>
            </a:r>
            <a:r>
              <a:rPr lang="en-US" sz="1200" kern="1200" baseline="0" dirty="0" smtClean="0">
                <a:solidFill>
                  <a:schemeClr val="tx1"/>
                </a:solidFill>
                <a:effectLst/>
                <a:latin typeface="Arial" charset="0"/>
                <a:ea typeface="ＭＳ Ｐゴシック" charset="-128"/>
                <a:cs typeface="+mn-cs"/>
              </a:rPr>
              <a:t> supplements are free of banned substances.</a:t>
            </a:r>
            <a:endParaRPr lang="en-US" sz="1200" kern="1200" dirty="0" smtClean="0">
              <a:solidFill>
                <a:schemeClr val="tx1"/>
              </a:solidFill>
              <a:effectLst/>
              <a:latin typeface="Arial" charset="0"/>
              <a:ea typeface="ＭＳ Ｐゴシック" charset="-128"/>
              <a:cs typeface="+mn-cs"/>
            </a:endParaRPr>
          </a:p>
          <a:p>
            <a:endParaRPr lang="en-US" sz="1200" kern="1200" dirty="0" smtClean="0">
              <a:solidFill>
                <a:schemeClr val="tx1"/>
              </a:solidFill>
              <a:effectLst/>
              <a:latin typeface="Arial" charset="0"/>
              <a:ea typeface="ＭＳ Ｐゴシック" charset="-128"/>
              <a:cs typeface="+mn-cs"/>
            </a:endParaRPr>
          </a:p>
          <a:p>
            <a:r>
              <a:rPr lang="en-US" b="1" dirty="0" smtClean="0"/>
              <a:t>Supplements:</a:t>
            </a:r>
          </a:p>
          <a:p>
            <a:r>
              <a:rPr lang="en-US" b="1" dirty="0" smtClean="0"/>
              <a:t>Assess the need</a:t>
            </a:r>
          </a:p>
          <a:p>
            <a:r>
              <a:rPr lang="en-US" dirty="0" smtClean="0"/>
              <a:t>Before considering the use of supplements an athlete should look to </a:t>
            </a:r>
            <a:r>
              <a:rPr lang="en-US" dirty="0" err="1" smtClean="0"/>
              <a:t>optimise</a:t>
            </a:r>
            <a:r>
              <a:rPr lang="en-US" dirty="0" smtClean="0"/>
              <a:t> their diet, lifestyle and training. Consulting an accredited sports dietitian, nutritionist, or medical expert can help an athlete assess whether there is any need to, or benefit in, taking supplements. </a:t>
            </a:r>
          </a:p>
          <a:p>
            <a:endParaRPr lang="en-US" b="1" dirty="0" smtClean="0"/>
          </a:p>
          <a:p>
            <a:r>
              <a:rPr lang="en-US" b="1" dirty="0" smtClean="0"/>
              <a:t>Assess the risk</a:t>
            </a:r>
          </a:p>
          <a:p>
            <a:r>
              <a:rPr lang="en-US" dirty="0" smtClean="0"/>
              <a:t>The risk of doping through the use of supplements is real. Prior to using any supplement, an athlete should ask themselves:</a:t>
            </a:r>
          </a:p>
          <a:p>
            <a:r>
              <a:rPr lang="en-US" dirty="0" smtClean="0"/>
              <a:t>Is it legal?</a:t>
            </a:r>
          </a:p>
          <a:p>
            <a:r>
              <a:rPr lang="en-US" dirty="0" smtClean="0"/>
              <a:t>Is it safe?</a:t>
            </a:r>
          </a:p>
          <a:p>
            <a:r>
              <a:rPr lang="en-US" dirty="0" smtClean="0"/>
              <a:t>Is it effective (in improving performance)?</a:t>
            </a:r>
          </a:p>
          <a:p>
            <a:r>
              <a:rPr lang="en-US" dirty="0" smtClean="0"/>
              <a:t>Is it necessary?</a:t>
            </a:r>
          </a:p>
          <a:p>
            <a:r>
              <a:rPr lang="en-US" dirty="0" smtClean="0"/>
              <a:t>If in doubt about the first two questions, the product should not be used. The third and fourth questions are intended to help the athlete consider what potential benefit, if any, the supplement may offer.</a:t>
            </a:r>
          </a:p>
          <a:p>
            <a:r>
              <a:rPr lang="en-US" dirty="0" smtClean="0"/>
              <a:t>Despite the claims made by supplement manufacturers that their products are safe and free of substances prohibited in sport, it is not possible to offer an absolute guarantee to athletes. It is for this reason ASADA and WADA do not endorse supplement products or offer advice to athletes about which supplement to take. There have been cases where both Australian and international athletes have been sanctioned after they have used supplements that they thought were safe, but were actually contaminated with prohibited substances.</a:t>
            </a:r>
          </a:p>
          <a:p>
            <a:r>
              <a:rPr lang="en-US" dirty="0" smtClean="0"/>
              <a:t>If an athlete chooses to use supplements, they should weigh up the risks and make an informed decision.</a:t>
            </a:r>
            <a:r>
              <a:rPr lang="en-US" baseline="0" dirty="0" smtClean="0"/>
              <a:t> </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endParaRPr lang="en-AU" dirty="0" smtClean="0"/>
          </a:p>
          <a:p>
            <a:endParaRPr lang="en-US" dirty="0"/>
          </a:p>
        </p:txBody>
      </p:sp>
      <p:sp>
        <p:nvSpPr>
          <p:cNvPr id="4" name="Slide Number Placeholder 3"/>
          <p:cNvSpPr>
            <a:spLocks noGrp="1"/>
          </p:cNvSpPr>
          <p:nvPr>
            <p:ph type="sldNum" sz="quarter" idx="10"/>
          </p:nvPr>
        </p:nvSpPr>
        <p:spPr/>
        <p:txBody>
          <a:bodyPr/>
          <a:lstStyle/>
          <a:p>
            <a:fld id="{97109319-FFC0-FD44-8B5C-6949264352AD}" type="slidenum">
              <a:rPr lang="en-US" smtClean="0"/>
              <a:t>19</a:t>
            </a:fld>
            <a:endParaRPr lang="en-US"/>
          </a:p>
        </p:txBody>
      </p:sp>
    </p:spTree>
    <p:extLst>
      <p:ext uri="{BB962C8B-B14F-4D97-AF65-F5344CB8AC3E}">
        <p14:creationId xmlns:p14="http://schemas.microsoft.com/office/powerpoint/2010/main" val="403389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Recent advice from ASADA re </a:t>
            </a:r>
            <a:r>
              <a:rPr lang="en-US" dirty="0" err="1" smtClean="0"/>
              <a:t>higenamine</a:t>
            </a:r>
            <a:r>
              <a:rPr lang="en-US" dirty="0" smtClean="0"/>
              <a:t> </a:t>
            </a:r>
            <a:r>
              <a:rPr lang="mr-IN" dirty="0" smtClean="0"/>
              <a:t>–</a:t>
            </a:r>
            <a:r>
              <a:rPr lang="en-US" dirty="0" smtClean="0"/>
              <a:t> 13 Australian</a:t>
            </a:r>
            <a:r>
              <a:rPr lang="en-US" baseline="0" dirty="0" smtClean="0"/>
              <a:t> athletes from 9 sports tested positive in last 12 months</a:t>
            </a:r>
            <a:endParaRPr lang="en-US" dirty="0"/>
          </a:p>
        </p:txBody>
      </p:sp>
      <p:sp>
        <p:nvSpPr>
          <p:cNvPr id="4" name="Slide Number Placeholder 3"/>
          <p:cNvSpPr>
            <a:spLocks noGrp="1"/>
          </p:cNvSpPr>
          <p:nvPr>
            <p:ph type="sldNum" sz="quarter" idx="10"/>
          </p:nvPr>
        </p:nvSpPr>
        <p:spPr/>
        <p:txBody>
          <a:bodyPr/>
          <a:lstStyle/>
          <a:p>
            <a:fld id="{3AD253A8-1A22-4D45-82A6-FA42A7F1B5FA}" type="slidenum">
              <a:rPr lang="en-US" smtClean="0"/>
              <a:t>20</a:t>
            </a:fld>
            <a:endParaRPr lang="en-US"/>
          </a:p>
        </p:txBody>
      </p:sp>
    </p:spTree>
    <p:extLst>
      <p:ext uri="{BB962C8B-B14F-4D97-AF65-F5344CB8AC3E}">
        <p14:creationId xmlns:p14="http://schemas.microsoft.com/office/powerpoint/2010/main" val="1996997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D253A8-1A22-4D45-82A6-FA42A7F1B5FA}" type="slidenum">
              <a:rPr lang="en-US" smtClean="0"/>
              <a:t>22</a:t>
            </a:fld>
            <a:endParaRPr lang="en-US"/>
          </a:p>
        </p:txBody>
      </p:sp>
    </p:spTree>
    <p:extLst>
      <p:ext uri="{BB962C8B-B14F-4D97-AF65-F5344CB8AC3E}">
        <p14:creationId xmlns:p14="http://schemas.microsoft.com/office/powerpoint/2010/main" val="647832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https://</a:t>
            </a:r>
            <a:r>
              <a:rPr kumimoji="0" lang="en-AU" sz="1200" b="0" i="0" u="none" strike="noStrike" kern="1200" cap="none" spc="0" normalizeH="0" baseline="0" noProof="0" dirty="0" err="1" smtClean="0">
                <a:ln>
                  <a:noFill/>
                </a:ln>
                <a:solidFill>
                  <a:srgbClr val="000000"/>
                </a:solidFill>
                <a:effectLst/>
                <a:uLnTx/>
                <a:uFillTx/>
                <a:latin typeface="Arial" charset="0"/>
                <a:ea typeface="ＭＳ Ｐゴシック" charset="-128"/>
                <a:cs typeface="+mn-cs"/>
              </a:rPr>
              <a:t>www.youtube.com</a:t>
            </a:r>
            <a:r>
              <a:rPr kumimoji="0" lang="en-AU"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a:t>
            </a:r>
            <a:r>
              <a:rPr kumimoji="0" lang="en-AU" sz="1200" b="0" i="0" u="none" strike="noStrike" kern="1200" cap="none" spc="0" normalizeH="0" baseline="0" noProof="0" dirty="0" err="1" smtClean="0">
                <a:ln>
                  <a:noFill/>
                </a:ln>
                <a:solidFill>
                  <a:srgbClr val="000000"/>
                </a:solidFill>
                <a:effectLst/>
                <a:uLnTx/>
                <a:uFillTx/>
                <a:latin typeface="Arial" charset="0"/>
                <a:ea typeface="ＭＳ Ｐゴシック" charset="-128"/>
                <a:cs typeface="+mn-cs"/>
              </a:rPr>
              <a:t>watch?v</a:t>
            </a:r>
            <a:r>
              <a:rPr kumimoji="0" lang="en-AU"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=_p849msht_A </a:t>
            </a:r>
            <a:r>
              <a:rPr kumimoji="0" lang="en-US"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rPr>
              <a:t> </a:t>
            </a:r>
            <a:endParaRPr kumimoji="0" lang="en-AU" sz="1200" b="0" i="0" u="none" strike="noStrike" kern="1200" cap="none" spc="0" normalizeH="0" baseline="0" noProof="0" dirty="0" smtClean="0">
              <a:ln>
                <a:noFill/>
              </a:ln>
              <a:solidFill>
                <a:srgbClr val="000000"/>
              </a:solidFill>
              <a:effectLst/>
              <a:uLnTx/>
              <a:uFillTx/>
              <a:latin typeface="Arial" charset="0"/>
              <a:ea typeface="ＭＳ Ｐゴシック" charset="-128"/>
              <a:cs typeface="+mn-cs"/>
            </a:endParaRPr>
          </a:p>
          <a:p>
            <a:r>
              <a:rPr lang="en-US" dirty="0" smtClean="0"/>
              <a:t>ASADA link  </a:t>
            </a:r>
            <a:endParaRPr lang="en-US" dirty="0"/>
          </a:p>
        </p:txBody>
      </p:sp>
      <p:sp>
        <p:nvSpPr>
          <p:cNvPr id="4" name="Slide Number Placeholder 3"/>
          <p:cNvSpPr>
            <a:spLocks noGrp="1"/>
          </p:cNvSpPr>
          <p:nvPr>
            <p:ph type="sldNum" sz="quarter" idx="10"/>
          </p:nvPr>
        </p:nvSpPr>
        <p:spPr/>
        <p:txBody>
          <a:bodyPr/>
          <a:lstStyle/>
          <a:p>
            <a:fld id="{3AD253A8-1A22-4D45-82A6-FA42A7F1B5FA}" type="slidenum">
              <a:rPr lang="en-US" smtClean="0"/>
              <a:t>23</a:t>
            </a:fld>
            <a:endParaRPr lang="en-US"/>
          </a:p>
        </p:txBody>
      </p:sp>
    </p:spTree>
    <p:extLst>
      <p:ext uri="{BB962C8B-B14F-4D97-AF65-F5344CB8AC3E}">
        <p14:creationId xmlns:p14="http://schemas.microsoft.com/office/powerpoint/2010/main" val="2077527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689AA3-1D4D-3A4A-B570-21ED78DF402F}" type="datetimeFigureOut">
              <a:rPr lang="en-US" smtClean="0"/>
              <a:t>12/17/17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D54F5-2DFD-4D40-A875-173BF3F3751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689AA3-1D4D-3A4A-B570-21ED78DF402F}" type="datetimeFigureOut">
              <a:rPr lang="en-US" smtClean="0"/>
              <a:t>12/17/17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D54F5-2DFD-4D40-A875-173BF3F3751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689AA3-1D4D-3A4A-B570-21ED78DF402F}" type="datetimeFigureOut">
              <a:rPr lang="en-US" smtClean="0"/>
              <a:t>12/17/17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D54F5-2DFD-4D40-A875-173BF3F3751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689AA3-1D4D-3A4A-B570-21ED78DF402F}" type="datetimeFigureOut">
              <a:rPr lang="en-US" smtClean="0"/>
              <a:t>12/17/17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D54F5-2DFD-4D40-A875-173BF3F3751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689AA3-1D4D-3A4A-B570-21ED78DF402F}" type="datetimeFigureOut">
              <a:rPr lang="en-US" smtClean="0"/>
              <a:t>12/17/17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1D54F5-2DFD-4D40-A875-173BF3F3751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689AA3-1D4D-3A4A-B570-21ED78DF402F}" type="datetimeFigureOut">
              <a:rPr lang="en-US" smtClean="0"/>
              <a:t>12/17/17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D54F5-2DFD-4D40-A875-173BF3F3751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689AA3-1D4D-3A4A-B570-21ED78DF402F}" type="datetimeFigureOut">
              <a:rPr lang="en-US" smtClean="0"/>
              <a:t>12/17/17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1D54F5-2DFD-4D40-A875-173BF3F3751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689AA3-1D4D-3A4A-B570-21ED78DF402F}" type="datetimeFigureOut">
              <a:rPr lang="en-US" smtClean="0"/>
              <a:t>12/17/17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1D54F5-2DFD-4D40-A875-173BF3F3751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689AA3-1D4D-3A4A-B570-21ED78DF402F}" type="datetimeFigureOut">
              <a:rPr lang="en-US" smtClean="0"/>
              <a:t>12/17/17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1D54F5-2DFD-4D40-A875-173BF3F3751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689AA3-1D4D-3A4A-B570-21ED78DF402F}" type="datetimeFigureOut">
              <a:rPr lang="en-US" smtClean="0"/>
              <a:t>12/17/17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D54F5-2DFD-4D40-A875-173BF3F3751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689AA3-1D4D-3A4A-B570-21ED78DF402F}" type="datetimeFigureOut">
              <a:rPr lang="en-US" smtClean="0"/>
              <a:t>12/17/17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1D54F5-2DFD-4D40-A875-173BF3F3751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83000">
              <a:schemeClr val="accent1">
                <a:lumMod val="45000"/>
                <a:lumOff val="55000"/>
              </a:schemeClr>
            </a:gs>
            <a:gs pos="91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689AA3-1D4D-3A4A-B570-21ED78DF402F}" type="datetimeFigureOut">
              <a:rPr lang="en-US" smtClean="0"/>
              <a:t>12/17/17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D54F5-2DFD-4D40-A875-173BF3F37514}" type="slidenum">
              <a:rPr lang="en-US" smtClean="0"/>
              <a:t>‹#›</a:t>
            </a:fld>
            <a:endParaRPr lang="en-US"/>
          </a:p>
        </p:txBody>
      </p:sp>
    </p:spTree>
    <p:extLst>
      <p:ext uri="{BB962C8B-B14F-4D97-AF65-F5344CB8AC3E}">
        <p14:creationId xmlns:p14="http://schemas.microsoft.com/office/powerpoint/2010/main" val="7455112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ada-ama.org/" TargetMode="External"/><Relationship Id="rId3" Type="http://schemas.openxmlformats.org/officeDocument/2006/relationships/image" Target="../media/image1.tiff"/></Relationships>
</file>

<file path=ppt/slides/_rels/slide13.xml.rels><?xml version="1.0" encoding="UTF-8" standalone="yes"?>
<Relationships xmlns="http://schemas.openxmlformats.org/package/2006/relationships"><Relationship Id="rId3" Type="http://schemas.openxmlformats.org/officeDocument/2006/relationships/hyperlink" Target="http://www.globaldro.com/" TargetMode="External"/><Relationship Id="rId4"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1.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20.xml.rels><?xml version="1.0" encoding="UTF-8" standalone="yes"?>
<Relationships xmlns="http://schemas.openxmlformats.org/package/2006/relationships"><Relationship Id="rId3" Type="http://schemas.openxmlformats.org/officeDocument/2006/relationships/hyperlink" Target="http://www.ausport.gov.au/ais/nutrition/supplements/a-z_factsheets" TargetMode="External"/><Relationship Id="rId4"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22.xml.rels><?xml version="1.0" encoding="UTF-8" standalone="yes"?>
<Relationships xmlns="http://schemas.openxmlformats.org/package/2006/relationships"><Relationship Id="rId3" Type="http://schemas.openxmlformats.org/officeDocument/2006/relationships/hyperlink" Target="http://www.globaldro.org/" TargetMode="External"/><Relationship Id="rId4" Type="http://schemas.openxmlformats.org/officeDocument/2006/relationships/hyperlink" Target="http://www.rollersports.org/" TargetMode="External"/><Relationship Id="rId5"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6.png"/><Relationship Id="rId1" Type="http://schemas.microsoft.com/office/2007/relationships/media" Target="../media/media1.mp4"/><Relationship Id="rId2" Type="http://schemas.openxmlformats.org/officeDocument/2006/relationships/video" Target="../media/media1.mp4"/></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antidoping@rollersports.org" TargetMode="External"/><Relationship Id="rId3" Type="http://schemas.openxmlformats.org/officeDocument/2006/relationships/image" Target="../media/image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tiff"/></Relationships>
</file>

<file path=ppt/slides/_rels/slide35.xml.rels><?xml version="1.0" encoding="UTF-8" standalone="yes"?>
<Relationships xmlns="http://schemas.openxmlformats.org/package/2006/relationships"><Relationship Id="rId3" Type="http://schemas.openxmlformats.org/officeDocument/2006/relationships/hyperlink" Target="http://www.rollerorts.org/" TargetMode="External"/><Relationship Id="rId4"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f"/></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tif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World Skate</a:t>
            </a:r>
            <a:br>
              <a:rPr lang="en-US" dirty="0" smtClean="0"/>
            </a:br>
            <a:r>
              <a:rPr lang="en-US" dirty="0" smtClean="0"/>
              <a:t> </a:t>
            </a:r>
            <a:r>
              <a:rPr lang="en-US" dirty="0" smtClean="0"/>
              <a:t>anti-doping education</a:t>
            </a:r>
            <a:endParaRPr lang="en-US" dirty="0"/>
          </a:p>
        </p:txBody>
      </p:sp>
      <p:sp>
        <p:nvSpPr>
          <p:cNvPr id="3" name="Subtitle 2"/>
          <p:cNvSpPr>
            <a:spLocks noGrp="1"/>
          </p:cNvSpPr>
          <p:nvPr>
            <p:ph type="subTitle" idx="1"/>
          </p:nvPr>
        </p:nvSpPr>
        <p:spPr/>
        <p:txBody>
          <a:bodyPr>
            <a:normAutofit/>
          </a:bodyPr>
          <a:lstStyle/>
          <a:p>
            <a:pPr algn="ctr"/>
            <a:r>
              <a:rPr lang="en-US" sz="2800" dirty="0" smtClean="0"/>
              <a:t>Nanjing  - WORLD ROLLER GAMES</a:t>
            </a:r>
            <a:endParaRPr lang="en-US" sz="2800" dirty="0"/>
          </a:p>
        </p:txBody>
      </p:sp>
      <p:pic>
        <p:nvPicPr>
          <p:cNvPr id="6" name="Picture 5"/>
          <p:cNvPicPr/>
          <p:nvPr/>
        </p:nvPicPr>
        <p:blipFill>
          <a:blip r:embed="rId2"/>
          <a:stretch>
            <a:fillRect/>
          </a:stretch>
        </p:blipFill>
        <p:spPr>
          <a:xfrm>
            <a:off x="492312" y="266397"/>
            <a:ext cx="1739900" cy="635000"/>
          </a:xfrm>
          <a:prstGeom prst="rect">
            <a:avLst/>
          </a:prstGeom>
        </p:spPr>
      </p:pic>
    </p:spTree>
    <p:extLst>
      <p:ext uri="{BB962C8B-B14F-4D97-AF65-F5344CB8AC3E}">
        <p14:creationId xmlns:p14="http://schemas.microsoft.com/office/powerpoint/2010/main" val="769146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40229"/>
            <a:ext cx="10515600" cy="950459"/>
          </a:xfrm>
        </p:spPr>
        <p:txBody>
          <a:bodyPr/>
          <a:lstStyle/>
          <a:p>
            <a:r>
              <a:rPr lang="en-US" dirty="0" smtClean="0"/>
              <a:t>Medication with Permitted Level</a:t>
            </a:r>
            <a:endParaRPr lang="en-US" dirty="0"/>
          </a:p>
        </p:txBody>
      </p:sp>
      <p:sp>
        <p:nvSpPr>
          <p:cNvPr id="3" name="Content Placeholder 2"/>
          <p:cNvSpPr>
            <a:spLocks noGrp="1"/>
          </p:cNvSpPr>
          <p:nvPr>
            <p:ph idx="1"/>
          </p:nvPr>
        </p:nvSpPr>
        <p:spPr/>
        <p:txBody>
          <a:bodyPr/>
          <a:lstStyle/>
          <a:p>
            <a:pPr>
              <a:buFont typeface="Wingdings" charset="2"/>
              <a:buChar char="Ø"/>
            </a:pPr>
            <a:r>
              <a:rPr lang="en-US" dirty="0" smtClean="0"/>
              <a:t>Some medications have a permitted level</a:t>
            </a:r>
          </a:p>
          <a:p>
            <a:pPr>
              <a:buFont typeface="Wingdings" charset="2"/>
              <a:buChar char="Ø"/>
            </a:pPr>
            <a:r>
              <a:rPr lang="en-US" dirty="0" smtClean="0"/>
              <a:t>If a diuretic is in the system even with Therapeutic Use Exemption (TUE) the other substance must have a TUE as well</a:t>
            </a:r>
          </a:p>
          <a:p>
            <a:pPr>
              <a:buFont typeface="Wingdings" charset="2"/>
              <a:buChar char="Ø"/>
            </a:pPr>
            <a:r>
              <a:rPr lang="en-US" dirty="0" smtClean="0"/>
              <a:t>Examples are pseudoephedrine in cold and flu meds</a:t>
            </a:r>
          </a:p>
          <a:p>
            <a:pPr>
              <a:buFont typeface="Wingdings" charset="2"/>
              <a:buChar char="Ø"/>
            </a:pPr>
            <a:r>
              <a:rPr lang="en-US" dirty="0" smtClean="0"/>
              <a:t>Ephedrine</a:t>
            </a:r>
          </a:p>
          <a:p>
            <a:pPr>
              <a:buFont typeface="Wingdings" charset="2"/>
              <a:buChar char="Ø"/>
            </a:pPr>
            <a:r>
              <a:rPr lang="en-US" dirty="0" smtClean="0"/>
              <a:t>Salbutamol and other permitted </a:t>
            </a:r>
            <a:r>
              <a:rPr lang="en-US" smtClean="0"/>
              <a:t>asthma relievers</a:t>
            </a:r>
            <a:endParaRPr lang="en-US" dirty="0"/>
          </a:p>
        </p:txBody>
      </p:sp>
      <p:pic>
        <p:nvPicPr>
          <p:cNvPr id="5" name="Picture 4"/>
          <p:cNvPicPr/>
          <p:nvPr/>
        </p:nvPicPr>
        <p:blipFill>
          <a:blip r:embed="rId2"/>
          <a:stretch>
            <a:fillRect/>
          </a:stretch>
        </p:blipFill>
        <p:spPr>
          <a:xfrm>
            <a:off x="492312" y="266397"/>
            <a:ext cx="1739900" cy="635000"/>
          </a:xfrm>
          <a:prstGeom prst="rect">
            <a:avLst/>
          </a:prstGeom>
        </p:spPr>
      </p:pic>
    </p:spTree>
    <p:extLst>
      <p:ext uri="{BB962C8B-B14F-4D97-AF65-F5344CB8AC3E}">
        <p14:creationId xmlns:p14="http://schemas.microsoft.com/office/powerpoint/2010/main" val="494516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Substances </a:t>
            </a:r>
            <a:r>
              <a:rPr lang="en-US" dirty="0" smtClean="0"/>
              <a:t>of Interest</a:t>
            </a:r>
            <a:endParaRPr lang="en-US" dirty="0"/>
          </a:p>
        </p:txBody>
      </p:sp>
      <p:sp>
        <p:nvSpPr>
          <p:cNvPr id="3" name="Content Placeholder 2"/>
          <p:cNvSpPr>
            <a:spLocks noGrp="1"/>
          </p:cNvSpPr>
          <p:nvPr>
            <p:ph idx="1"/>
          </p:nvPr>
        </p:nvSpPr>
        <p:spPr/>
        <p:txBody>
          <a:bodyPr/>
          <a:lstStyle/>
          <a:p>
            <a:r>
              <a:rPr lang="en-US" b="1" dirty="0" smtClean="0"/>
              <a:t>At all times</a:t>
            </a:r>
          </a:p>
          <a:p>
            <a:pPr lvl="1"/>
            <a:r>
              <a:rPr lang="en-US" dirty="0" smtClean="0"/>
              <a:t>Insulin</a:t>
            </a:r>
          </a:p>
          <a:p>
            <a:pPr lvl="1"/>
            <a:r>
              <a:rPr lang="en-US" dirty="0" smtClean="0"/>
              <a:t>Asthma Reliever Medication</a:t>
            </a:r>
          </a:p>
          <a:p>
            <a:pPr lvl="1"/>
            <a:endParaRPr lang="en-US" dirty="0"/>
          </a:p>
          <a:p>
            <a:pPr lvl="1" indent="-457200"/>
            <a:r>
              <a:rPr lang="en-US" b="1" dirty="0" smtClean="0"/>
              <a:t>In Competition</a:t>
            </a:r>
          </a:p>
          <a:p>
            <a:pPr lvl="1"/>
            <a:r>
              <a:rPr lang="en-US" dirty="0" smtClean="0"/>
              <a:t>Cannabinoids</a:t>
            </a:r>
          </a:p>
          <a:p>
            <a:pPr lvl="1"/>
            <a:r>
              <a:rPr lang="en-US" dirty="0" smtClean="0"/>
              <a:t>Stimulants </a:t>
            </a:r>
            <a:r>
              <a:rPr lang="mr-IN" dirty="0" smtClean="0"/>
              <a:t>–</a:t>
            </a:r>
            <a:r>
              <a:rPr lang="en-US" dirty="0" smtClean="0"/>
              <a:t> </a:t>
            </a:r>
            <a:r>
              <a:rPr lang="en-US" dirty="0" err="1" smtClean="0"/>
              <a:t>dexamphatamine</a:t>
            </a:r>
            <a:r>
              <a:rPr lang="en-US" dirty="0" smtClean="0"/>
              <a:t>, </a:t>
            </a:r>
            <a:r>
              <a:rPr lang="en-US" dirty="0" err="1" smtClean="0"/>
              <a:t>methyphenidate</a:t>
            </a:r>
            <a:r>
              <a:rPr lang="en-US" dirty="0" smtClean="0"/>
              <a:t>, </a:t>
            </a:r>
            <a:r>
              <a:rPr lang="en-US" dirty="0" err="1" smtClean="0"/>
              <a:t>pseudoephidrine</a:t>
            </a:r>
            <a:endParaRPr lang="en-US" dirty="0" smtClean="0"/>
          </a:p>
          <a:p>
            <a:pPr lvl="1"/>
            <a:r>
              <a:rPr lang="en-US" dirty="0" smtClean="0"/>
              <a:t>Corticosteroid by mouth, by rectum, IV or IM</a:t>
            </a:r>
          </a:p>
          <a:p>
            <a:pPr lvl="1"/>
            <a:r>
              <a:rPr lang="en-US" dirty="0" smtClean="0"/>
              <a:t>Narcotics </a:t>
            </a:r>
            <a:r>
              <a:rPr lang="mr-IN" dirty="0" smtClean="0"/>
              <a:t>–</a:t>
            </a:r>
            <a:r>
              <a:rPr lang="en-US" dirty="0" smtClean="0"/>
              <a:t> morphine like substances</a:t>
            </a:r>
          </a:p>
          <a:p>
            <a:pPr lvl="1"/>
            <a:r>
              <a:rPr lang="en-US" dirty="0" smtClean="0"/>
              <a:t>Other recreational drugs</a:t>
            </a:r>
          </a:p>
          <a:p>
            <a:pPr lvl="1"/>
            <a:endParaRPr lang="en-US" dirty="0" smtClean="0"/>
          </a:p>
        </p:txBody>
      </p:sp>
      <p:pic>
        <p:nvPicPr>
          <p:cNvPr id="5" name="Picture 4"/>
          <p:cNvPicPr/>
          <p:nvPr/>
        </p:nvPicPr>
        <p:blipFill>
          <a:blip r:embed="rId2"/>
          <a:stretch>
            <a:fillRect/>
          </a:stretch>
        </p:blipFill>
        <p:spPr>
          <a:xfrm>
            <a:off x="492311" y="266397"/>
            <a:ext cx="1750145" cy="669774"/>
          </a:xfrm>
          <a:prstGeom prst="rect">
            <a:avLst/>
          </a:prstGeom>
        </p:spPr>
      </p:pic>
    </p:spTree>
    <p:extLst>
      <p:ext uri="{BB962C8B-B14F-4D97-AF65-F5344CB8AC3E}">
        <p14:creationId xmlns:p14="http://schemas.microsoft.com/office/powerpoint/2010/main" val="822314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14463"/>
            <a:ext cx="10515600" cy="1105713"/>
          </a:xfrm>
        </p:spPr>
        <p:txBody>
          <a:bodyPr>
            <a:normAutofit fontScale="90000"/>
          </a:bodyPr>
          <a:lstStyle/>
          <a:p>
            <a:r>
              <a:rPr lang="en-US" dirty="0" smtClean="0"/>
              <a:t>Where to get Information </a:t>
            </a:r>
            <a:r>
              <a:rPr lang="mr-IN" dirty="0" smtClean="0"/>
              <a:t>–</a:t>
            </a:r>
            <a:r>
              <a:rPr lang="en-US" dirty="0" smtClean="0"/>
              <a:t> prohibited list, International Standards, Education</a:t>
            </a:r>
            <a:endParaRPr lang="en-US" dirty="0"/>
          </a:p>
        </p:txBody>
      </p:sp>
      <p:sp>
        <p:nvSpPr>
          <p:cNvPr id="3" name="Content Placeholder 2"/>
          <p:cNvSpPr>
            <a:spLocks noGrp="1"/>
          </p:cNvSpPr>
          <p:nvPr>
            <p:ph idx="1"/>
          </p:nvPr>
        </p:nvSpPr>
        <p:spPr>
          <a:xfrm>
            <a:off x="838200" y="3500437"/>
            <a:ext cx="10515600" cy="2676525"/>
          </a:xfrm>
        </p:spPr>
        <p:txBody>
          <a:bodyPr/>
          <a:lstStyle/>
          <a:p>
            <a:r>
              <a:rPr lang="en-US" dirty="0" smtClean="0"/>
              <a:t>WADA website</a:t>
            </a:r>
          </a:p>
          <a:p>
            <a:r>
              <a:rPr lang="en-US" dirty="0" smtClean="0">
                <a:hlinkClick r:id="rId2"/>
              </a:rPr>
              <a:t>www.wada-ama.org</a:t>
            </a:r>
            <a:endParaRPr lang="en-US" dirty="0" smtClean="0"/>
          </a:p>
          <a:p>
            <a:endParaRPr lang="en-US" dirty="0" smtClean="0"/>
          </a:p>
          <a:p>
            <a:endParaRPr lang="en-US" dirty="0"/>
          </a:p>
        </p:txBody>
      </p:sp>
      <p:pic>
        <p:nvPicPr>
          <p:cNvPr id="5" name="Picture 4"/>
          <p:cNvPicPr/>
          <p:nvPr/>
        </p:nvPicPr>
        <p:blipFill>
          <a:blip r:embed="rId3"/>
          <a:stretch>
            <a:fillRect/>
          </a:stretch>
        </p:blipFill>
        <p:spPr>
          <a:xfrm>
            <a:off x="492312" y="266397"/>
            <a:ext cx="1739900" cy="635000"/>
          </a:xfrm>
          <a:prstGeom prst="rect">
            <a:avLst/>
          </a:prstGeom>
        </p:spPr>
      </p:pic>
    </p:spTree>
    <p:extLst>
      <p:ext uri="{BB962C8B-B14F-4D97-AF65-F5344CB8AC3E}">
        <p14:creationId xmlns:p14="http://schemas.microsoft.com/office/powerpoint/2010/main" val="2025604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How </a:t>
            </a:r>
            <a:r>
              <a:rPr lang="en-US" dirty="0" smtClean="0"/>
              <a:t>To Check your substances</a:t>
            </a:r>
            <a:endParaRPr lang="en-US" dirty="0"/>
          </a:p>
        </p:txBody>
      </p:sp>
      <p:sp>
        <p:nvSpPr>
          <p:cNvPr id="3" name="Content Placeholder 2"/>
          <p:cNvSpPr>
            <a:spLocks noGrp="1"/>
          </p:cNvSpPr>
          <p:nvPr>
            <p:ph idx="1"/>
          </p:nvPr>
        </p:nvSpPr>
        <p:spPr/>
        <p:txBody>
          <a:bodyPr/>
          <a:lstStyle/>
          <a:p>
            <a:r>
              <a:rPr lang="en-US" dirty="0" smtClean="0"/>
              <a:t>Check with prohibited list </a:t>
            </a:r>
            <a:r>
              <a:rPr lang="mr-IN" dirty="0" smtClean="0"/>
              <a:t>–</a:t>
            </a:r>
            <a:endParaRPr lang="en-AU" dirty="0" smtClean="0"/>
          </a:p>
          <a:p>
            <a:r>
              <a:rPr lang="en-US" dirty="0" smtClean="0"/>
              <a:t>Go to </a:t>
            </a:r>
            <a:r>
              <a:rPr lang="en-US" dirty="0" smtClean="0">
                <a:hlinkClick r:id="rId3"/>
              </a:rPr>
              <a:t>http://www.globaldro.com/</a:t>
            </a:r>
            <a:endParaRPr lang="en-US" dirty="0" smtClean="0"/>
          </a:p>
          <a:p>
            <a:r>
              <a:rPr lang="en-US" dirty="0" smtClean="0"/>
              <a:t>If you live in Canada, USA, Switzerland, Japan or Australia click on your country flag</a:t>
            </a:r>
          </a:p>
          <a:p>
            <a:r>
              <a:rPr lang="en-US" dirty="0" smtClean="0"/>
              <a:t>Enter details of sport and preparation</a:t>
            </a:r>
          </a:p>
          <a:p>
            <a:r>
              <a:rPr lang="en-US" dirty="0" smtClean="0"/>
              <a:t>Be sure to check all ingredients</a:t>
            </a:r>
          </a:p>
          <a:p>
            <a:r>
              <a:rPr lang="en-US" dirty="0" smtClean="0"/>
              <a:t>Click other for other countries and you will be directed to your National </a:t>
            </a:r>
            <a:r>
              <a:rPr lang="en-US" dirty="0" err="1" smtClean="0"/>
              <a:t>Antidoping</a:t>
            </a:r>
            <a:r>
              <a:rPr lang="en-US" dirty="0" smtClean="0"/>
              <a:t> </a:t>
            </a:r>
            <a:r>
              <a:rPr lang="en-US" dirty="0" err="1" smtClean="0"/>
              <a:t>Organisation</a:t>
            </a:r>
            <a:r>
              <a:rPr lang="en-US" dirty="0" smtClean="0"/>
              <a:t> (NADO)</a:t>
            </a:r>
            <a:endParaRPr lang="en-US" dirty="0"/>
          </a:p>
        </p:txBody>
      </p:sp>
      <p:pic>
        <p:nvPicPr>
          <p:cNvPr id="4" name="Picture 3"/>
          <p:cNvPicPr/>
          <p:nvPr/>
        </p:nvPicPr>
        <p:blipFill>
          <a:blip r:embed="rId4"/>
          <a:stretch>
            <a:fillRect/>
          </a:stretch>
        </p:blipFill>
        <p:spPr>
          <a:xfrm>
            <a:off x="492312" y="266397"/>
            <a:ext cx="1739900" cy="635000"/>
          </a:xfrm>
          <a:prstGeom prst="rect">
            <a:avLst/>
          </a:prstGeom>
        </p:spPr>
      </p:pic>
    </p:spTree>
    <p:extLst>
      <p:ext uri="{BB962C8B-B14F-4D97-AF65-F5344CB8AC3E}">
        <p14:creationId xmlns:p14="http://schemas.microsoft.com/office/powerpoint/2010/main" val="9587776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9603275" cy="890466"/>
          </a:xfrm>
        </p:spPr>
        <p:txBody>
          <a:bodyPr/>
          <a:lstStyle/>
          <a:p>
            <a:r>
              <a:rPr lang="en-US" smtClean="0"/>
              <a:t>Reading </a:t>
            </a:r>
            <a:r>
              <a:rPr lang="en-US" dirty="0" smtClean="0"/>
              <a:t>medication packets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5190" y="2016124"/>
            <a:ext cx="10229664" cy="4406977"/>
          </a:xfrm>
        </p:spPr>
      </p:pic>
      <p:pic>
        <p:nvPicPr>
          <p:cNvPr id="5" name="Picture 4"/>
          <p:cNvPicPr/>
          <p:nvPr/>
        </p:nvPicPr>
        <p:blipFill>
          <a:blip r:embed="rId3"/>
          <a:stretch>
            <a:fillRect/>
          </a:stretch>
        </p:blipFill>
        <p:spPr>
          <a:xfrm>
            <a:off x="492312" y="266397"/>
            <a:ext cx="1739900" cy="635000"/>
          </a:xfrm>
          <a:prstGeom prst="rect">
            <a:avLst/>
          </a:prstGeom>
        </p:spPr>
      </p:pic>
    </p:spTree>
    <p:extLst>
      <p:ext uri="{BB962C8B-B14F-4D97-AF65-F5344CB8AC3E}">
        <p14:creationId xmlns:p14="http://schemas.microsoft.com/office/powerpoint/2010/main" val="5561121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Medications </a:t>
            </a:r>
            <a:r>
              <a:rPr lang="en-US" dirty="0" smtClean="0"/>
              <a:t>with More than One Ingredient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7876" y="1690688"/>
            <a:ext cx="7376248" cy="4351338"/>
          </a:xfrm>
        </p:spPr>
      </p:pic>
      <p:pic>
        <p:nvPicPr>
          <p:cNvPr id="5" name="Picture 4"/>
          <p:cNvPicPr/>
          <p:nvPr/>
        </p:nvPicPr>
        <p:blipFill>
          <a:blip r:embed="rId3"/>
          <a:stretch>
            <a:fillRect/>
          </a:stretch>
        </p:blipFill>
        <p:spPr>
          <a:xfrm>
            <a:off x="492312" y="266397"/>
            <a:ext cx="1915564" cy="539146"/>
          </a:xfrm>
          <a:prstGeom prst="rect">
            <a:avLst/>
          </a:prstGeom>
        </p:spPr>
      </p:pic>
    </p:spTree>
    <p:extLst>
      <p:ext uri="{BB962C8B-B14F-4D97-AF65-F5344CB8AC3E}">
        <p14:creationId xmlns:p14="http://schemas.microsoft.com/office/powerpoint/2010/main" val="14334520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971" y="631370"/>
            <a:ext cx="10515600" cy="1325563"/>
          </a:xfrm>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631370"/>
            <a:ext cx="11604170" cy="6226629"/>
          </a:xfrm>
        </p:spPr>
      </p:pic>
      <p:pic>
        <p:nvPicPr>
          <p:cNvPr id="5" name="Picture 4"/>
          <p:cNvPicPr/>
          <p:nvPr/>
        </p:nvPicPr>
        <p:blipFill>
          <a:blip r:embed="rId3"/>
          <a:stretch>
            <a:fillRect/>
          </a:stretch>
        </p:blipFill>
        <p:spPr>
          <a:xfrm>
            <a:off x="492312" y="266397"/>
            <a:ext cx="1739900" cy="635000"/>
          </a:xfrm>
          <a:prstGeom prst="rect">
            <a:avLst/>
          </a:prstGeom>
        </p:spPr>
      </p:pic>
    </p:spTree>
    <p:extLst>
      <p:ext uri="{BB962C8B-B14F-4D97-AF65-F5344CB8AC3E}">
        <p14:creationId xmlns:p14="http://schemas.microsoft.com/office/powerpoint/2010/main" val="18811015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17176"/>
            <a:ext cx="10515600" cy="973512"/>
          </a:xfrm>
          <a:noFill/>
        </p:spPr>
        <p:txBody>
          <a:bodyPr>
            <a:normAutofit fontScale="90000"/>
          </a:bodyPr>
          <a:lstStyle/>
          <a:p>
            <a:r>
              <a:rPr lang="en-US" dirty="0" smtClean="0"/>
              <a:t/>
            </a:r>
            <a:br>
              <a:rPr lang="en-US" dirty="0" smtClean="0"/>
            </a:br>
            <a:r>
              <a:rPr lang="en-US" dirty="0" smtClean="0"/>
              <a:t>Asthma - a Word of Warning</a:t>
            </a:r>
            <a:endParaRPr lang="en-US" dirty="0"/>
          </a:p>
        </p:txBody>
      </p:sp>
      <p:sp>
        <p:nvSpPr>
          <p:cNvPr id="3" name="Content Placeholder 2"/>
          <p:cNvSpPr>
            <a:spLocks noGrp="1"/>
          </p:cNvSpPr>
          <p:nvPr>
            <p:ph idx="1"/>
          </p:nvPr>
        </p:nvSpPr>
        <p:spPr/>
        <p:txBody>
          <a:bodyPr>
            <a:normAutofit fontScale="25000" lnSpcReduction="20000"/>
          </a:bodyPr>
          <a:lstStyle/>
          <a:p>
            <a:pPr>
              <a:buFont typeface="Wingdings" charset="2"/>
              <a:buChar char="Ø"/>
            </a:pPr>
            <a:endParaRPr lang="en-US" dirty="0" smtClean="0"/>
          </a:p>
          <a:p>
            <a:pPr>
              <a:buFont typeface="Wingdings" charset="2"/>
              <a:buChar char="Ø"/>
            </a:pPr>
            <a:r>
              <a:rPr lang="en-US" sz="8000" dirty="0" smtClean="0"/>
              <a:t>There a three asthma relievers (beta agonist)that are permitted by WADA provided they are used to treat asthma in the dosage recommended by the manufacturer</a:t>
            </a:r>
          </a:p>
          <a:p>
            <a:pPr>
              <a:buFont typeface="Wingdings" charset="2"/>
              <a:buChar char="Ø"/>
            </a:pPr>
            <a:endParaRPr lang="en-US" sz="8000" dirty="0" smtClean="0"/>
          </a:p>
          <a:p>
            <a:pPr lvl="1">
              <a:buFont typeface="Wingdings" charset="2"/>
              <a:buChar char="Ø"/>
            </a:pPr>
            <a:r>
              <a:rPr lang="en-US" sz="8000" dirty="0" smtClean="0"/>
              <a:t>Salbutamol (</a:t>
            </a:r>
            <a:r>
              <a:rPr lang="en-US" sz="8000" dirty="0" err="1" smtClean="0"/>
              <a:t>ventolin</a:t>
            </a:r>
            <a:r>
              <a:rPr lang="en-US" sz="8000" dirty="0" smtClean="0"/>
              <a:t>, </a:t>
            </a:r>
            <a:r>
              <a:rPr lang="en-US" sz="8000" dirty="0" err="1" smtClean="0"/>
              <a:t>asmol</a:t>
            </a:r>
            <a:r>
              <a:rPr lang="en-US" sz="8000" dirty="0" smtClean="0"/>
              <a:t>)</a:t>
            </a:r>
          </a:p>
          <a:p>
            <a:pPr lvl="1">
              <a:buFont typeface="Wingdings" charset="2"/>
              <a:buChar char="Ø"/>
            </a:pPr>
            <a:r>
              <a:rPr lang="en-US" sz="8000" dirty="0" smtClean="0"/>
              <a:t>Salmeterol (</a:t>
            </a:r>
            <a:r>
              <a:rPr lang="en-US" sz="8000" dirty="0" err="1" smtClean="0"/>
              <a:t>seretide</a:t>
            </a:r>
            <a:r>
              <a:rPr lang="en-US" sz="8000" dirty="0" smtClean="0"/>
              <a:t>)</a:t>
            </a:r>
          </a:p>
          <a:p>
            <a:pPr lvl="1">
              <a:buFont typeface="Wingdings" charset="2"/>
              <a:buChar char="Ø"/>
            </a:pPr>
            <a:r>
              <a:rPr lang="en-US" sz="8000" dirty="0"/>
              <a:t>F</a:t>
            </a:r>
            <a:r>
              <a:rPr lang="en-US" sz="8000" dirty="0" smtClean="0"/>
              <a:t>ormoterol (</a:t>
            </a:r>
            <a:r>
              <a:rPr lang="en-US" sz="8000" dirty="0" err="1" smtClean="0"/>
              <a:t>foradile</a:t>
            </a:r>
            <a:r>
              <a:rPr lang="en-US" sz="8000" dirty="0" smtClean="0"/>
              <a:t> and </a:t>
            </a:r>
            <a:r>
              <a:rPr lang="en-US" sz="8000" dirty="0" err="1" smtClean="0"/>
              <a:t>symbicort</a:t>
            </a:r>
            <a:r>
              <a:rPr lang="en-US" sz="8000" dirty="0" smtClean="0"/>
              <a:t>)</a:t>
            </a:r>
          </a:p>
          <a:p>
            <a:pPr lvl="1">
              <a:buFont typeface="Wingdings" charset="2"/>
              <a:buChar char="Ø"/>
            </a:pPr>
            <a:endParaRPr lang="en-US" sz="8000" dirty="0"/>
          </a:p>
          <a:p>
            <a:pPr>
              <a:buFont typeface="Wingdings" charset="2"/>
              <a:buChar char="Ø"/>
            </a:pPr>
            <a:r>
              <a:rPr lang="en-US" sz="8000" dirty="0" smtClean="0"/>
              <a:t>Terbutaline (</a:t>
            </a:r>
            <a:r>
              <a:rPr lang="en-US" sz="8000" dirty="0" err="1" smtClean="0"/>
              <a:t>Bricanyl</a:t>
            </a:r>
            <a:r>
              <a:rPr lang="en-US" sz="8000" dirty="0" smtClean="0"/>
              <a:t>), which has been on the market for a long time as an asthma reliever, remains prohibited</a:t>
            </a:r>
          </a:p>
          <a:p>
            <a:pPr lvl="1">
              <a:buFont typeface="Wingdings" charset="2"/>
              <a:buChar char="Ø"/>
            </a:pPr>
            <a:endParaRPr lang="en-US" sz="8000" dirty="0"/>
          </a:p>
          <a:p>
            <a:pPr>
              <a:buFont typeface="Wingdings" charset="2"/>
              <a:buChar char="Ø"/>
            </a:pPr>
            <a:r>
              <a:rPr lang="en-US" sz="8000" dirty="0" smtClean="0"/>
              <a:t>Pharmaceutical companies have been heavily promoting other beta agonists to doctors including</a:t>
            </a:r>
          </a:p>
          <a:p>
            <a:pPr>
              <a:buFont typeface="Wingdings" charset="2"/>
              <a:buChar char="Ø"/>
            </a:pPr>
            <a:endParaRPr lang="en-US" sz="8000" dirty="0" smtClean="0"/>
          </a:p>
          <a:p>
            <a:pPr lvl="1">
              <a:buFont typeface="Wingdings" charset="2"/>
              <a:buChar char="Ø"/>
            </a:pPr>
            <a:r>
              <a:rPr lang="en-US" sz="8000" dirty="0" err="1" smtClean="0"/>
              <a:t>Indacaterol</a:t>
            </a:r>
            <a:r>
              <a:rPr lang="en-US" sz="8000" dirty="0" smtClean="0"/>
              <a:t> ( </a:t>
            </a:r>
            <a:r>
              <a:rPr lang="en-US" sz="8000" dirty="0" err="1" smtClean="0"/>
              <a:t>Onbrez</a:t>
            </a:r>
            <a:r>
              <a:rPr lang="en-US" sz="8000" dirty="0" smtClean="0"/>
              <a:t> with </a:t>
            </a:r>
            <a:r>
              <a:rPr lang="en-US" sz="8000" dirty="0" err="1" smtClean="0"/>
              <a:t>Breezhaler</a:t>
            </a:r>
            <a:r>
              <a:rPr lang="en-US" sz="8000" dirty="0" smtClean="0"/>
              <a:t>)</a:t>
            </a:r>
          </a:p>
          <a:p>
            <a:pPr lvl="1">
              <a:buFont typeface="Wingdings" charset="2"/>
              <a:buChar char="Ø"/>
            </a:pPr>
            <a:r>
              <a:rPr lang="en-US" sz="8000" dirty="0" err="1" smtClean="0"/>
              <a:t>Vilanterol</a:t>
            </a:r>
            <a:r>
              <a:rPr lang="en-US" sz="8000" dirty="0" smtClean="0"/>
              <a:t> (</a:t>
            </a:r>
            <a:r>
              <a:rPr lang="en-US" sz="8000" dirty="0" err="1" smtClean="0"/>
              <a:t>Breo</a:t>
            </a:r>
            <a:r>
              <a:rPr lang="en-US" sz="8000" dirty="0" smtClean="0"/>
              <a:t> with </a:t>
            </a:r>
            <a:r>
              <a:rPr lang="en-US" sz="8000" dirty="0" err="1" smtClean="0"/>
              <a:t>Ellipta</a:t>
            </a:r>
            <a:r>
              <a:rPr lang="en-US" sz="8000" dirty="0" smtClean="0"/>
              <a:t> device)</a:t>
            </a:r>
          </a:p>
          <a:p>
            <a:pPr lvl="1">
              <a:buFont typeface="Wingdings" charset="2"/>
              <a:buChar char="Ø"/>
            </a:pPr>
            <a:endParaRPr lang="en-US" sz="8000" dirty="0"/>
          </a:p>
          <a:p>
            <a:pPr>
              <a:buFont typeface="Wingdings" charset="2"/>
              <a:buChar char="Ø"/>
            </a:pPr>
            <a:r>
              <a:rPr lang="en-US" sz="8000" dirty="0" smtClean="0"/>
              <a:t>To reiterate, only the 3 beta agonists salbutamol, salmeterol and formoterol are permitted for doping control without TUE</a:t>
            </a:r>
          </a:p>
          <a:p>
            <a:pPr>
              <a:buFont typeface="Wingdings" charset="2"/>
              <a:buChar char="Ø"/>
            </a:pPr>
            <a:endParaRPr lang="en-US" sz="8000" dirty="0"/>
          </a:p>
        </p:txBody>
      </p:sp>
      <p:pic>
        <p:nvPicPr>
          <p:cNvPr id="5" name="Picture 4"/>
          <p:cNvPicPr/>
          <p:nvPr/>
        </p:nvPicPr>
        <p:blipFill>
          <a:blip r:embed="rId2"/>
          <a:stretch>
            <a:fillRect/>
          </a:stretch>
        </p:blipFill>
        <p:spPr>
          <a:xfrm>
            <a:off x="492312" y="266397"/>
            <a:ext cx="1739900" cy="635000"/>
          </a:xfrm>
          <a:prstGeom prst="rect">
            <a:avLst/>
          </a:prstGeom>
        </p:spPr>
      </p:pic>
    </p:spTree>
    <p:extLst>
      <p:ext uri="{BB962C8B-B14F-4D97-AF65-F5344CB8AC3E}">
        <p14:creationId xmlns:p14="http://schemas.microsoft.com/office/powerpoint/2010/main" val="10928232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24754" y="665769"/>
            <a:ext cx="10515600" cy="973512"/>
          </a:xfrm>
          <a:noFill/>
        </p:spPr>
        <p:txBody>
          <a:bodyPr>
            <a:normAutofit fontScale="90000"/>
          </a:bodyPr>
          <a:lstStyle/>
          <a:p>
            <a:r>
              <a:rPr lang="en-US" dirty="0" smtClean="0"/>
              <a:t/>
            </a:r>
            <a:br>
              <a:rPr lang="en-US" dirty="0" smtClean="0"/>
            </a:br>
            <a:r>
              <a:rPr lang="en-US" dirty="0" smtClean="0"/>
              <a:t>Asthma - a Word of Warning</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44662" y="1825625"/>
            <a:ext cx="8702676" cy="4351338"/>
          </a:xfrm>
        </p:spPr>
      </p:pic>
      <p:pic>
        <p:nvPicPr>
          <p:cNvPr id="6" name="Picture 5"/>
          <p:cNvPicPr/>
          <p:nvPr/>
        </p:nvPicPr>
        <p:blipFill>
          <a:blip r:embed="rId4"/>
          <a:stretch>
            <a:fillRect/>
          </a:stretch>
        </p:blipFill>
        <p:spPr>
          <a:xfrm>
            <a:off x="492312" y="266397"/>
            <a:ext cx="1739900" cy="635000"/>
          </a:xfrm>
          <a:prstGeom prst="rect">
            <a:avLst/>
          </a:prstGeom>
        </p:spPr>
      </p:pic>
    </p:spTree>
    <p:extLst>
      <p:ext uri="{BB962C8B-B14F-4D97-AF65-F5344CB8AC3E}">
        <p14:creationId xmlns:p14="http://schemas.microsoft.com/office/powerpoint/2010/main" val="12338055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60612"/>
            <a:ext cx="10515600" cy="830076"/>
          </a:xfrm>
        </p:spPr>
        <p:txBody>
          <a:bodyPr>
            <a:normAutofit fontScale="90000"/>
          </a:bodyPr>
          <a:lstStyle/>
          <a:p>
            <a:r>
              <a:rPr lang="en-US" smtClean="0"/>
              <a:t/>
            </a:r>
            <a:br>
              <a:rPr lang="en-US" smtClean="0"/>
            </a:br>
            <a:r>
              <a:rPr lang="en-US" smtClean="0"/>
              <a:t>Supplements </a:t>
            </a:r>
            <a:r>
              <a:rPr lang="en-US" dirty="0" smtClean="0"/>
              <a:t>(1)</a:t>
            </a:r>
            <a:endParaRPr lang="en-US" dirty="0"/>
          </a:p>
        </p:txBody>
      </p:sp>
      <p:sp>
        <p:nvSpPr>
          <p:cNvPr id="3" name="Content Placeholder 2"/>
          <p:cNvSpPr>
            <a:spLocks noGrp="1"/>
          </p:cNvSpPr>
          <p:nvPr>
            <p:ph idx="1"/>
          </p:nvPr>
        </p:nvSpPr>
        <p:spPr/>
        <p:txBody>
          <a:bodyPr>
            <a:normAutofit fontScale="92500" lnSpcReduction="10000"/>
          </a:bodyPr>
          <a:lstStyle/>
          <a:p>
            <a:pPr>
              <a:buFont typeface="Wingdings" charset="2"/>
              <a:buChar char="Ø"/>
            </a:pPr>
            <a:r>
              <a:rPr lang="en-US" dirty="0" smtClean="0"/>
              <a:t>1 in 5 supplements on sale in Australia for athletes contained a banned substance. This is same situation world wide</a:t>
            </a:r>
          </a:p>
          <a:p>
            <a:pPr>
              <a:buFont typeface="Wingdings" charset="2"/>
              <a:buChar char="Ø"/>
            </a:pPr>
            <a:r>
              <a:rPr lang="en-US" dirty="0" smtClean="0"/>
              <a:t>Evidence is that supplements don’t work or they contain a known banned substance</a:t>
            </a:r>
          </a:p>
          <a:p>
            <a:pPr>
              <a:buFont typeface="Wingdings" charset="2"/>
              <a:buChar char="Ø"/>
            </a:pPr>
            <a:r>
              <a:rPr lang="en-US" dirty="0" smtClean="0"/>
              <a:t>There is a bigger danger from supplements purchased on the internet. A positive test can be due to deliberate false labelling by the manufacturer, contamination of the product in manufacturing or use of alternative name</a:t>
            </a:r>
          </a:p>
          <a:p>
            <a:pPr>
              <a:buFont typeface="Wingdings" charset="2"/>
              <a:buChar char="Ø"/>
            </a:pPr>
            <a:r>
              <a:rPr lang="en-US" dirty="0" smtClean="0"/>
              <a:t>Supplements can be injurious to athlete health </a:t>
            </a:r>
            <a:r>
              <a:rPr lang="en-US" dirty="0" err="1" smtClean="0"/>
              <a:t>eg</a:t>
            </a:r>
            <a:r>
              <a:rPr lang="en-US" dirty="0" smtClean="0"/>
              <a:t> </a:t>
            </a:r>
            <a:r>
              <a:rPr lang="en-US" dirty="0" err="1" smtClean="0"/>
              <a:t>Oxyelite</a:t>
            </a:r>
            <a:r>
              <a:rPr lang="en-US" dirty="0" smtClean="0"/>
              <a:t> </a:t>
            </a:r>
            <a:r>
              <a:rPr lang="mr-IN" dirty="0" smtClean="0"/>
              <a:t>–</a:t>
            </a:r>
            <a:r>
              <a:rPr lang="en-US" dirty="0" smtClean="0"/>
              <a:t> 1 died, 2 required liver transplant</a:t>
            </a:r>
          </a:p>
          <a:p>
            <a:pPr>
              <a:buFont typeface="Wingdings" charset="2"/>
              <a:buChar char="Ø"/>
            </a:pPr>
            <a:r>
              <a:rPr lang="en-US" dirty="0" smtClean="0"/>
              <a:t>Remember the athlete can be tested any time and takes total responsibility for a prohibited substance in his sample whether deliberate doping or not</a:t>
            </a:r>
            <a:endParaRPr lang="en-US" dirty="0"/>
          </a:p>
        </p:txBody>
      </p:sp>
      <p:pic>
        <p:nvPicPr>
          <p:cNvPr id="5" name="Picture 4"/>
          <p:cNvPicPr/>
          <p:nvPr/>
        </p:nvPicPr>
        <p:blipFill>
          <a:blip r:embed="rId3"/>
          <a:stretch>
            <a:fillRect/>
          </a:stretch>
        </p:blipFill>
        <p:spPr>
          <a:xfrm>
            <a:off x="492312" y="266397"/>
            <a:ext cx="1739900" cy="635000"/>
          </a:xfrm>
          <a:prstGeom prst="rect">
            <a:avLst/>
          </a:prstGeom>
        </p:spPr>
      </p:pic>
    </p:spTree>
    <p:extLst>
      <p:ext uri="{BB962C8B-B14F-4D97-AF65-F5344CB8AC3E}">
        <p14:creationId xmlns:p14="http://schemas.microsoft.com/office/powerpoint/2010/main" val="2709031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78195"/>
            <a:ext cx="10515600" cy="1127051"/>
          </a:xfrm>
        </p:spPr>
        <p:txBody>
          <a:bodyPr/>
          <a:lstStyle/>
          <a:p>
            <a:r>
              <a:rPr lang="en-US" dirty="0" smtClean="0"/>
              <a:t>World </a:t>
            </a:r>
            <a:r>
              <a:rPr lang="en-US" dirty="0" err="1" smtClean="0"/>
              <a:t>Antidoping</a:t>
            </a:r>
            <a:r>
              <a:rPr lang="en-US" dirty="0" smtClean="0"/>
              <a:t> Agency (WADA)</a:t>
            </a:r>
            <a:endParaRPr lang="en-US" dirty="0"/>
          </a:p>
        </p:txBody>
      </p:sp>
      <p:sp>
        <p:nvSpPr>
          <p:cNvPr id="3" name="Content Placeholder 2"/>
          <p:cNvSpPr>
            <a:spLocks noGrp="1"/>
          </p:cNvSpPr>
          <p:nvPr>
            <p:ph idx="1"/>
          </p:nvPr>
        </p:nvSpPr>
        <p:spPr>
          <a:xfrm>
            <a:off x="838200" y="2530549"/>
            <a:ext cx="10515600" cy="3646414"/>
          </a:xfrm>
        </p:spPr>
        <p:txBody>
          <a:bodyPr/>
          <a:lstStyle/>
          <a:p>
            <a:r>
              <a:rPr lang="en-US" dirty="0" smtClean="0"/>
              <a:t>World wide </a:t>
            </a:r>
            <a:r>
              <a:rPr lang="en-US" dirty="0" err="1" smtClean="0"/>
              <a:t>organisation</a:t>
            </a:r>
            <a:r>
              <a:rPr lang="en-US" dirty="0" smtClean="0"/>
              <a:t> under which all </a:t>
            </a:r>
            <a:r>
              <a:rPr lang="en-US" dirty="0" err="1" smtClean="0"/>
              <a:t>antidoping</a:t>
            </a:r>
            <a:r>
              <a:rPr lang="en-US" dirty="0" smtClean="0"/>
              <a:t> </a:t>
            </a:r>
            <a:r>
              <a:rPr lang="en-US" dirty="0" err="1" smtClean="0"/>
              <a:t>organisations</a:t>
            </a:r>
            <a:r>
              <a:rPr lang="en-US" dirty="0" smtClean="0"/>
              <a:t> operate (ADOs)</a:t>
            </a:r>
            <a:endParaRPr lang="en-US" dirty="0"/>
          </a:p>
          <a:p>
            <a:endParaRPr lang="en-US" dirty="0" smtClean="0"/>
          </a:p>
          <a:p>
            <a:r>
              <a:rPr lang="en-US" dirty="0" smtClean="0"/>
              <a:t>WADA sets policy to ensure all ADOs work under the same rules in all countries and sports world wide</a:t>
            </a:r>
          </a:p>
          <a:p>
            <a:endParaRPr lang="en-US" dirty="0" smtClean="0"/>
          </a:p>
          <a:p>
            <a:r>
              <a:rPr lang="en-US" dirty="0" smtClean="0"/>
              <a:t>Monitors compliance of all ADOs with world rules and standards</a:t>
            </a:r>
            <a:endParaRPr lang="en-US" dirty="0"/>
          </a:p>
        </p:txBody>
      </p:sp>
      <p:pic>
        <p:nvPicPr>
          <p:cNvPr id="5" name="Picture 4"/>
          <p:cNvPicPr/>
          <p:nvPr/>
        </p:nvPicPr>
        <p:blipFill>
          <a:blip r:embed="rId2"/>
          <a:stretch>
            <a:fillRect/>
          </a:stretch>
        </p:blipFill>
        <p:spPr>
          <a:xfrm>
            <a:off x="492312" y="266397"/>
            <a:ext cx="1739900" cy="635000"/>
          </a:xfrm>
          <a:prstGeom prst="rect">
            <a:avLst/>
          </a:prstGeom>
        </p:spPr>
      </p:pic>
    </p:spTree>
    <p:extLst>
      <p:ext uri="{BB962C8B-B14F-4D97-AF65-F5344CB8AC3E}">
        <p14:creationId xmlns:p14="http://schemas.microsoft.com/office/powerpoint/2010/main" val="3687540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9247"/>
            <a:ext cx="10515600" cy="753035"/>
          </a:xfrm>
        </p:spPr>
        <p:txBody>
          <a:bodyPr>
            <a:normAutofit fontScale="90000"/>
          </a:bodyPr>
          <a:lstStyle/>
          <a:p>
            <a:r>
              <a:rPr lang="en-US" smtClean="0"/>
              <a:t/>
            </a:r>
            <a:br>
              <a:rPr lang="en-US" smtClean="0"/>
            </a:br>
            <a:r>
              <a:rPr lang="en-US" smtClean="0"/>
              <a:t>Supplements </a:t>
            </a:r>
            <a:r>
              <a:rPr lang="en-US" dirty="0" smtClean="0"/>
              <a:t>(2)</a:t>
            </a:r>
            <a:endParaRPr lang="en-US" dirty="0"/>
          </a:p>
        </p:txBody>
      </p:sp>
      <p:sp>
        <p:nvSpPr>
          <p:cNvPr id="3" name="Content Placeholder 2"/>
          <p:cNvSpPr>
            <a:spLocks noGrp="1"/>
          </p:cNvSpPr>
          <p:nvPr>
            <p:ph idx="1"/>
          </p:nvPr>
        </p:nvSpPr>
        <p:spPr/>
        <p:txBody>
          <a:bodyPr>
            <a:normAutofit/>
          </a:bodyPr>
          <a:lstStyle/>
          <a:p>
            <a:pPr>
              <a:buFont typeface="Wingdings" charset="2"/>
              <a:buChar char="Ø"/>
            </a:pPr>
            <a:r>
              <a:rPr lang="en-US" dirty="0" smtClean="0"/>
              <a:t>High risk so why not consider alternatives</a:t>
            </a:r>
          </a:p>
          <a:p>
            <a:pPr lvl="1">
              <a:buFont typeface="Wingdings" charset="2"/>
              <a:buChar char="Ø"/>
            </a:pPr>
            <a:r>
              <a:rPr lang="en-US" dirty="0" smtClean="0"/>
              <a:t>Is the supplement really necessary</a:t>
            </a:r>
          </a:p>
          <a:p>
            <a:pPr>
              <a:buFont typeface="Wingdings" charset="2"/>
              <a:buChar char="Ø"/>
            </a:pPr>
            <a:r>
              <a:rPr lang="en-US" dirty="0" smtClean="0"/>
              <a:t>Would</a:t>
            </a:r>
          </a:p>
          <a:p>
            <a:pPr lvl="1">
              <a:buFont typeface="Wingdings" charset="2"/>
              <a:buChar char="Ø"/>
            </a:pPr>
            <a:r>
              <a:rPr lang="en-US" dirty="0" smtClean="0"/>
              <a:t>Improvement of diet help </a:t>
            </a:r>
            <a:r>
              <a:rPr lang="mr-IN" dirty="0" smtClean="0"/>
              <a:t>–</a:t>
            </a:r>
            <a:r>
              <a:rPr lang="en-US" dirty="0" smtClean="0"/>
              <a:t> consult dietician</a:t>
            </a:r>
          </a:p>
          <a:p>
            <a:pPr lvl="1">
              <a:buFont typeface="Wingdings" charset="2"/>
              <a:buChar char="Ø"/>
            </a:pPr>
            <a:r>
              <a:rPr lang="en-US" dirty="0" smtClean="0"/>
              <a:t>Adjust the training program</a:t>
            </a:r>
          </a:p>
          <a:p>
            <a:pPr lvl="1">
              <a:buFont typeface="Wingdings" charset="2"/>
              <a:buChar char="Ø"/>
            </a:pPr>
            <a:r>
              <a:rPr lang="en-US" dirty="0" smtClean="0"/>
              <a:t>If considered necessary then review Australian Institute of Sport web site </a:t>
            </a:r>
            <a:r>
              <a:rPr lang="en-AU" dirty="0">
                <a:hlinkClick r:id="rId3"/>
              </a:rPr>
              <a:t>www.ausport.gov.au/ais/nutrition/supplements/a-z_factsheets</a:t>
            </a:r>
            <a:r>
              <a:rPr lang="en-GB" dirty="0"/>
              <a:t> </a:t>
            </a:r>
            <a:endParaRPr lang="en-US" dirty="0" smtClean="0"/>
          </a:p>
          <a:p>
            <a:pPr lvl="1">
              <a:buFont typeface="Wingdings" charset="2"/>
              <a:buChar char="Ø"/>
            </a:pPr>
            <a:r>
              <a:rPr lang="en-US" dirty="0" smtClean="0"/>
              <a:t>Consider third party testing </a:t>
            </a:r>
            <a:r>
              <a:rPr lang="en-US" dirty="0" err="1" smtClean="0"/>
              <a:t>www.informed-sport.com</a:t>
            </a:r>
            <a:r>
              <a:rPr lang="en-US" dirty="0" smtClean="0"/>
              <a:t> which tests individual batches of supplements for prohibited substances</a:t>
            </a:r>
          </a:p>
          <a:p>
            <a:pPr lvl="1">
              <a:buFont typeface="Wingdings" charset="2"/>
              <a:buChar char="Ø"/>
            </a:pPr>
            <a:r>
              <a:rPr lang="en-US" dirty="0" smtClean="0"/>
              <a:t>No ADO will guarantee supplements are safe for doping control because their production is largely unregulated</a:t>
            </a:r>
            <a:endParaRPr lang="en-US" dirty="0"/>
          </a:p>
        </p:txBody>
      </p:sp>
      <p:pic>
        <p:nvPicPr>
          <p:cNvPr id="5" name="Picture 4"/>
          <p:cNvPicPr/>
          <p:nvPr/>
        </p:nvPicPr>
        <p:blipFill>
          <a:blip r:embed="rId4"/>
          <a:stretch>
            <a:fillRect/>
          </a:stretch>
        </p:blipFill>
        <p:spPr>
          <a:xfrm>
            <a:off x="492312" y="266397"/>
            <a:ext cx="1739900" cy="635000"/>
          </a:xfrm>
          <a:prstGeom prst="rect">
            <a:avLst/>
          </a:prstGeom>
        </p:spPr>
      </p:pic>
    </p:spTree>
    <p:extLst>
      <p:ext uri="{BB962C8B-B14F-4D97-AF65-F5344CB8AC3E}">
        <p14:creationId xmlns:p14="http://schemas.microsoft.com/office/powerpoint/2010/main" val="1596545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78541"/>
            <a:ext cx="10515600" cy="812147"/>
          </a:xfrm>
        </p:spPr>
        <p:txBody>
          <a:bodyPr>
            <a:normAutofit fontScale="90000"/>
          </a:bodyPr>
          <a:lstStyle/>
          <a:p>
            <a:r>
              <a:rPr lang="en-US" dirty="0" smtClean="0"/>
              <a:t/>
            </a:r>
            <a:br>
              <a:rPr lang="en-US" dirty="0" smtClean="0"/>
            </a:br>
            <a:r>
              <a:rPr lang="en-US" dirty="0" smtClean="0"/>
              <a:t>Therapeutic Use Exemption (1) (TUE)</a:t>
            </a:r>
            <a:endParaRPr lang="en-US" dirty="0"/>
          </a:p>
        </p:txBody>
      </p:sp>
      <p:sp>
        <p:nvSpPr>
          <p:cNvPr id="3" name="Content Placeholder 2"/>
          <p:cNvSpPr>
            <a:spLocks noGrp="1"/>
          </p:cNvSpPr>
          <p:nvPr>
            <p:ph idx="1"/>
          </p:nvPr>
        </p:nvSpPr>
        <p:spPr/>
        <p:txBody>
          <a:bodyPr>
            <a:normAutofit fontScale="77500" lnSpcReduction="20000"/>
          </a:bodyPr>
          <a:lstStyle/>
          <a:p>
            <a:pPr>
              <a:buFont typeface="Wingdings" charset="2"/>
              <a:buChar char="Ø"/>
            </a:pPr>
            <a:endParaRPr lang="en-US" dirty="0" smtClean="0"/>
          </a:p>
          <a:p>
            <a:pPr>
              <a:buFont typeface="Wingdings" charset="2"/>
              <a:buChar char="Ø"/>
            </a:pPr>
            <a:r>
              <a:rPr lang="en-US" dirty="0" smtClean="0"/>
              <a:t>Some athletes suffer from illness that can only be treated with prohibited substances</a:t>
            </a:r>
          </a:p>
          <a:p>
            <a:pPr>
              <a:buFont typeface="Wingdings" charset="2"/>
              <a:buChar char="Ø"/>
            </a:pPr>
            <a:r>
              <a:rPr lang="en-US" dirty="0" smtClean="0"/>
              <a:t>Example a diabetic athlete requires  insulin for survival</a:t>
            </a:r>
          </a:p>
          <a:p>
            <a:pPr>
              <a:buFont typeface="Wingdings" charset="2"/>
              <a:buChar char="Ø"/>
            </a:pPr>
            <a:r>
              <a:rPr lang="en-US" dirty="0" smtClean="0"/>
              <a:t>Therapeutic use exemption is a mechanism by which an athlete can get permission to use a prohibited substance to treat an illness</a:t>
            </a:r>
          </a:p>
          <a:p>
            <a:pPr>
              <a:buFont typeface="Wingdings" charset="2"/>
              <a:buChar char="Ø"/>
            </a:pPr>
            <a:r>
              <a:rPr lang="en-US" dirty="0" smtClean="0"/>
              <a:t>All athletes competing in </a:t>
            </a:r>
            <a:r>
              <a:rPr lang="en-US" dirty="0" smtClean="0"/>
              <a:t>World Skate </a:t>
            </a:r>
            <a:r>
              <a:rPr lang="en-US" dirty="0" smtClean="0"/>
              <a:t>World Championship, who are using prohibited substances to treat medical conditions, must have a TUE approved in advance by </a:t>
            </a:r>
            <a:r>
              <a:rPr lang="en-US" dirty="0" smtClean="0"/>
              <a:t>World Skate</a:t>
            </a:r>
            <a:endParaRPr lang="en-US" dirty="0" smtClean="0"/>
          </a:p>
          <a:p>
            <a:pPr>
              <a:buFont typeface="Wingdings" charset="2"/>
              <a:buChar char="Ø"/>
            </a:pPr>
            <a:r>
              <a:rPr lang="en-US" dirty="0" smtClean="0"/>
              <a:t>A TUE issued by a NADO is acceptable provided it has been issued in accordance with international standards for TUE</a:t>
            </a:r>
          </a:p>
          <a:p>
            <a:pPr>
              <a:buFont typeface="Wingdings" charset="2"/>
              <a:buChar char="Ø"/>
            </a:pPr>
            <a:r>
              <a:rPr lang="en-US" dirty="0" smtClean="0"/>
              <a:t>Athletes competing in FIRS competitions, other than a World Championship, should have either a TUE approved by their NADO and/or prepare a medical file to apply for a retrospective TUE if tested</a:t>
            </a:r>
            <a:endParaRPr lang="en-US" dirty="0"/>
          </a:p>
        </p:txBody>
      </p:sp>
      <p:pic>
        <p:nvPicPr>
          <p:cNvPr id="5" name="Picture 4"/>
          <p:cNvPicPr/>
          <p:nvPr/>
        </p:nvPicPr>
        <p:blipFill>
          <a:blip r:embed="rId2"/>
          <a:stretch>
            <a:fillRect/>
          </a:stretch>
        </p:blipFill>
        <p:spPr>
          <a:xfrm>
            <a:off x="492312" y="266397"/>
            <a:ext cx="1739900" cy="635000"/>
          </a:xfrm>
          <a:prstGeom prst="rect">
            <a:avLst/>
          </a:prstGeom>
        </p:spPr>
      </p:pic>
    </p:spTree>
    <p:extLst>
      <p:ext uri="{BB962C8B-B14F-4D97-AF65-F5344CB8AC3E}">
        <p14:creationId xmlns:p14="http://schemas.microsoft.com/office/powerpoint/2010/main" val="2096106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7882"/>
            <a:ext cx="10515600" cy="1152806"/>
          </a:xfrm>
        </p:spPr>
        <p:txBody>
          <a:bodyPr>
            <a:normAutofit fontScale="90000"/>
          </a:bodyPr>
          <a:lstStyle/>
          <a:p>
            <a:r>
              <a:rPr lang="en-US" dirty="0" smtClean="0"/>
              <a:t/>
            </a:r>
            <a:br>
              <a:rPr lang="en-US" dirty="0" smtClean="0"/>
            </a:br>
            <a:r>
              <a:rPr lang="en-US" dirty="0" smtClean="0"/>
              <a:t/>
            </a:r>
            <a:br>
              <a:rPr lang="en-US" dirty="0" smtClean="0"/>
            </a:br>
            <a:r>
              <a:rPr lang="en-US" dirty="0" smtClean="0"/>
              <a:t>Therapeutic Exemption (2) TUE</a:t>
            </a:r>
            <a:br>
              <a:rPr lang="en-US" dirty="0" smtClean="0"/>
            </a:br>
            <a:r>
              <a:rPr lang="en-US" dirty="0" smtClean="0"/>
              <a:t>How to Apply for a TUE</a:t>
            </a:r>
            <a:endParaRPr lang="en-US" dirty="0"/>
          </a:p>
        </p:txBody>
      </p:sp>
      <p:sp>
        <p:nvSpPr>
          <p:cNvPr id="3" name="Content Placeholder 2"/>
          <p:cNvSpPr>
            <a:spLocks noGrp="1"/>
          </p:cNvSpPr>
          <p:nvPr>
            <p:ph idx="1"/>
          </p:nvPr>
        </p:nvSpPr>
        <p:spPr/>
        <p:txBody>
          <a:bodyPr>
            <a:normAutofit fontScale="62500" lnSpcReduction="20000"/>
          </a:bodyPr>
          <a:lstStyle/>
          <a:p>
            <a:pPr>
              <a:buFont typeface="Wingdings" charset="2"/>
              <a:buChar char="Ø"/>
            </a:pPr>
            <a:endParaRPr lang="en-US" dirty="0" smtClean="0"/>
          </a:p>
          <a:p>
            <a:pPr>
              <a:buFont typeface="Wingdings" charset="2"/>
              <a:buChar char="Ø"/>
            </a:pPr>
            <a:endParaRPr lang="en-US" dirty="0" smtClean="0"/>
          </a:p>
          <a:p>
            <a:pPr>
              <a:buFont typeface="Wingdings" charset="2"/>
              <a:buChar char="Ø"/>
            </a:pPr>
            <a:r>
              <a:rPr lang="en-US" dirty="0" smtClean="0"/>
              <a:t>First check if the medication is prohibited </a:t>
            </a:r>
            <a:r>
              <a:rPr lang="en-US" dirty="0" smtClean="0">
                <a:hlinkClick r:id="rId3"/>
              </a:rPr>
              <a:t>www.globaldro.org</a:t>
            </a:r>
            <a:endParaRPr lang="en-US" dirty="0" smtClean="0"/>
          </a:p>
          <a:p>
            <a:pPr>
              <a:buFont typeface="Wingdings" charset="2"/>
              <a:buChar char="Ø"/>
            </a:pPr>
            <a:r>
              <a:rPr lang="en-US" dirty="0" smtClean="0"/>
              <a:t>Check with the doctor if there is a permitted medication that could be used </a:t>
            </a:r>
          </a:p>
          <a:p>
            <a:pPr>
              <a:buFont typeface="Wingdings" charset="2"/>
              <a:buChar char="Ø"/>
            </a:pPr>
            <a:r>
              <a:rPr lang="en-US" dirty="0" smtClean="0"/>
              <a:t>If there is a permitted medication then athlete must provide evidence that this has be </a:t>
            </a:r>
            <a:r>
              <a:rPr lang="en-US" dirty="0" err="1" smtClean="0"/>
              <a:t>triallled</a:t>
            </a:r>
            <a:r>
              <a:rPr lang="en-US" dirty="0" smtClean="0"/>
              <a:t> and is not suitable</a:t>
            </a:r>
          </a:p>
          <a:p>
            <a:pPr>
              <a:buFont typeface="Wingdings" charset="2"/>
              <a:buChar char="Ø"/>
            </a:pPr>
            <a:r>
              <a:rPr lang="en-US" dirty="0" smtClean="0"/>
              <a:t>Download the application form from FIRS webpage </a:t>
            </a:r>
            <a:r>
              <a:rPr lang="en-US" dirty="0" smtClean="0">
                <a:hlinkClick r:id="rId4"/>
              </a:rPr>
              <a:t>www.rworldskate.org</a:t>
            </a:r>
            <a:r>
              <a:rPr lang="en-US" dirty="0" smtClean="0"/>
              <a:t> </a:t>
            </a:r>
            <a:r>
              <a:rPr lang="en-US" dirty="0" smtClean="0"/>
              <a:t>- sports medicine tab</a:t>
            </a:r>
          </a:p>
          <a:p>
            <a:pPr>
              <a:buFont typeface="Wingdings" charset="2"/>
              <a:buChar char="Ø"/>
            </a:pPr>
            <a:r>
              <a:rPr lang="en-US" dirty="0" smtClean="0"/>
              <a:t>Medical file must</a:t>
            </a:r>
          </a:p>
          <a:p>
            <a:pPr lvl="1">
              <a:buFont typeface="Wingdings" charset="2"/>
              <a:buChar char="Ø"/>
            </a:pPr>
            <a:r>
              <a:rPr lang="en-US" dirty="0" smtClean="0"/>
              <a:t>Have complete medical history including pathology and imaging provided by the treating doctor to support the diagnosis. </a:t>
            </a:r>
          </a:p>
          <a:p>
            <a:pPr lvl="1">
              <a:buFont typeface="Wingdings" charset="2"/>
              <a:buChar char="Ø"/>
            </a:pPr>
            <a:r>
              <a:rPr lang="en-US" dirty="0" smtClean="0"/>
              <a:t>Confirm that withholding medication would by injurious to athlete health and well being</a:t>
            </a:r>
          </a:p>
          <a:p>
            <a:pPr lvl="1">
              <a:buFont typeface="Wingdings" charset="2"/>
              <a:buChar char="Ø"/>
            </a:pPr>
            <a:r>
              <a:rPr lang="en-US" dirty="0" smtClean="0"/>
              <a:t>There is no treatment alternative that is not banned</a:t>
            </a:r>
          </a:p>
          <a:p>
            <a:pPr lvl="1">
              <a:buFont typeface="Wingdings" charset="2"/>
              <a:buChar char="Ø"/>
            </a:pPr>
            <a:r>
              <a:rPr lang="en-US" dirty="0" smtClean="0"/>
              <a:t>Athlete would not get an unfair advantage from taking the medication</a:t>
            </a:r>
          </a:p>
          <a:p>
            <a:pPr>
              <a:buFont typeface="Wingdings" charset="2"/>
              <a:buChar char="Ø"/>
            </a:pPr>
            <a:r>
              <a:rPr lang="en-US" dirty="0" smtClean="0"/>
              <a:t>Application must be at least 30 days in advance of the event is needed for consideration by TUE committee</a:t>
            </a:r>
          </a:p>
          <a:p>
            <a:pPr>
              <a:buFont typeface="Wingdings" charset="2"/>
              <a:buChar char="Ø"/>
            </a:pPr>
            <a:r>
              <a:rPr lang="en-US" dirty="0" smtClean="0"/>
              <a:t>A scribbled note from a doctor presented at the event is not acceptable for permission to use a prohibited substance</a:t>
            </a:r>
          </a:p>
          <a:p>
            <a:pPr lvl="1">
              <a:buFont typeface="Wingdings" charset="2"/>
              <a:buChar char="Ø"/>
            </a:pPr>
            <a:endParaRPr lang="en-US" dirty="0"/>
          </a:p>
        </p:txBody>
      </p:sp>
      <p:pic>
        <p:nvPicPr>
          <p:cNvPr id="5" name="Picture 4"/>
          <p:cNvPicPr/>
          <p:nvPr/>
        </p:nvPicPr>
        <p:blipFill>
          <a:blip r:embed="rId5"/>
          <a:stretch>
            <a:fillRect/>
          </a:stretch>
        </p:blipFill>
        <p:spPr>
          <a:xfrm>
            <a:off x="492312" y="266397"/>
            <a:ext cx="1739900" cy="635000"/>
          </a:xfrm>
          <a:prstGeom prst="rect">
            <a:avLst/>
          </a:prstGeom>
        </p:spPr>
      </p:pic>
    </p:spTree>
    <p:extLst>
      <p:ext uri="{BB962C8B-B14F-4D97-AF65-F5344CB8AC3E}">
        <p14:creationId xmlns:p14="http://schemas.microsoft.com/office/powerpoint/2010/main" val="19457128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Doping Control Video</a:t>
            </a:r>
            <a:endParaRPr lang="en-US" dirty="0"/>
          </a:p>
        </p:txBody>
      </p:sp>
      <p:pic>
        <p:nvPicPr>
          <p:cNvPr id="4" name="wada_doping_control_video_e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850" y="1825625"/>
            <a:ext cx="7734300" cy="4351338"/>
          </a:xfrm>
        </p:spPr>
      </p:pic>
    </p:spTree>
    <p:extLst>
      <p:ext uri="{BB962C8B-B14F-4D97-AF65-F5344CB8AC3E}">
        <p14:creationId xmlns:p14="http://schemas.microsoft.com/office/powerpoint/2010/main" val="2042931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9247"/>
            <a:ext cx="10515600" cy="753035"/>
          </a:xfrm>
        </p:spPr>
        <p:txBody>
          <a:bodyPr>
            <a:normAutofit fontScale="90000"/>
          </a:bodyPr>
          <a:lstStyle/>
          <a:p>
            <a:r>
              <a:rPr lang="en-US" dirty="0" smtClean="0"/>
              <a:t/>
            </a:r>
            <a:br>
              <a:rPr lang="en-US" dirty="0" smtClean="0"/>
            </a:br>
            <a:r>
              <a:rPr lang="en-US" dirty="0" smtClean="0"/>
              <a:t>Process testing &amp; results management </a:t>
            </a:r>
            <a:endParaRPr lang="en-US" dirty="0"/>
          </a:p>
        </p:txBody>
      </p:sp>
      <p:sp>
        <p:nvSpPr>
          <p:cNvPr id="3" name="Content Placeholder 2"/>
          <p:cNvSpPr>
            <a:spLocks noGrp="1"/>
          </p:cNvSpPr>
          <p:nvPr>
            <p:ph idx="1"/>
          </p:nvPr>
        </p:nvSpPr>
        <p:spPr/>
        <p:txBody>
          <a:bodyPr>
            <a:normAutofit fontScale="92500" lnSpcReduction="10000"/>
          </a:bodyPr>
          <a:lstStyle/>
          <a:p>
            <a:pPr>
              <a:buFont typeface="Wingdings" charset="2"/>
              <a:buChar char="Ø"/>
            </a:pPr>
            <a:r>
              <a:rPr lang="en-US" dirty="0" smtClean="0"/>
              <a:t>Notification</a:t>
            </a:r>
          </a:p>
          <a:p>
            <a:pPr lvl="1">
              <a:buFont typeface="Wingdings" charset="2"/>
              <a:buChar char="Ø"/>
            </a:pPr>
            <a:r>
              <a:rPr lang="en-US" dirty="0" smtClean="0"/>
              <a:t>An athlete selected for doping control is approached by a chaperone, notified of his selection, asked to sign the form and notified of his rights</a:t>
            </a:r>
          </a:p>
          <a:p>
            <a:pPr lvl="1">
              <a:buFont typeface="Wingdings" charset="2"/>
              <a:buChar char="Ø"/>
            </a:pPr>
            <a:r>
              <a:rPr lang="en-US" dirty="0" smtClean="0"/>
              <a:t>He must stay with chaperone at all times</a:t>
            </a:r>
          </a:p>
          <a:p>
            <a:pPr lvl="1">
              <a:buFont typeface="Wingdings" charset="2"/>
              <a:buChar char="Ø"/>
            </a:pPr>
            <a:r>
              <a:rPr lang="en-US" dirty="0" smtClean="0"/>
              <a:t>He must present to the doping control station immediately</a:t>
            </a:r>
          </a:p>
          <a:p>
            <a:pPr lvl="1">
              <a:buFont typeface="Wingdings" charset="2"/>
              <a:buChar char="Ø"/>
            </a:pPr>
            <a:r>
              <a:rPr lang="en-US" dirty="0" smtClean="0"/>
              <a:t>The DCO may give permission for the athlete to attend awards ceremonies, press conferences, other events </a:t>
            </a:r>
            <a:r>
              <a:rPr lang="en-US" dirty="0" err="1" smtClean="0"/>
              <a:t>etc</a:t>
            </a:r>
            <a:r>
              <a:rPr lang="en-US" dirty="0" smtClean="0"/>
              <a:t> but must be accompanied by the chaperone at all times</a:t>
            </a:r>
          </a:p>
          <a:p>
            <a:pPr>
              <a:buFont typeface="Wingdings" charset="2"/>
              <a:buChar char="Ø"/>
            </a:pPr>
            <a:r>
              <a:rPr lang="en-US" dirty="0" smtClean="0"/>
              <a:t>Athlete Rights</a:t>
            </a:r>
          </a:p>
          <a:p>
            <a:pPr lvl="1">
              <a:buFont typeface="Wingdings" charset="2"/>
              <a:buChar char="Ø"/>
            </a:pPr>
            <a:r>
              <a:rPr lang="en-US" dirty="0" smtClean="0"/>
              <a:t>The athlete is entitled to have one representative and an interpreter if needed</a:t>
            </a:r>
          </a:p>
          <a:p>
            <a:pPr lvl="1">
              <a:buFont typeface="Wingdings" charset="2"/>
              <a:buChar char="Ø"/>
            </a:pPr>
            <a:r>
              <a:rPr lang="en-US" dirty="0" smtClean="0"/>
              <a:t>The representative may not observe passage of the sample</a:t>
            </a:r>
          </a:p>
          <a:p>
            <a:pPr lvl="1">
              <a:buFont typeface="Wingdings" charset="2"/>
              <a:buChar char="Ø"/>
            </a:pPr>
            <a:r>
              <a:rPr lang="en-US" dirty="0" smtClean="0"/>
              <a:t>If the athlete is a minor there is an observer to watch the chaperone but not the passage of the sample</a:t>
            </a:r>
          </a:p>
        </p:txBody>
      </p:sp>
      <p:pic>
        <p:nvPicPr>
          <p:cNvPr id="5" name="Picture 4"/>
          <p:cNvPicPr/>
          <p:nvPr/>
        </p:nvPicPr>
        <p:blipFill>
          <a:blip r:embed="rId2"/>
          <a:stretch>
            <a:fillRect/>
          </a:stretch>
        </p:blipFill>
        <p:spPr>
          <a:xfrm>
            <a:off x="492312" y="266397"/>
            <a:ext cx="1739900" cy="635000"/>
          </a:xfrm>
          <a:prstGeom prst="rect">
            <a:avLst/>
          </a:prstGeom>
        </p:spPr>
      </p:pic>
    </p:spTree>
    <p:extLst>
      <p:ext uri="{BB962C8B-B14F-4D97-AF65-F5344CB8AC3E}">
        <p14:creationId xmlns:p14="http://schemas.microsoft.com/office/powerpoint/2010/main" val="8117739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9247"/>
            <a:ext cx="10515600" cy="753035"/>
          </a:xfrm>
        </p:spPr>
        <p:txBody>
          <a:bodyPr>
            <a:normAutofit fontScale="90000"/>
          </a:bodyPr>
          <a:lstStyle/>
          <a:p>
            <a:r>
              <a:rPr lang="en-US" dirty="0" smtClean="0"/>
              <a:t/>
            </a:r>
            <a:br>
              <a:rPr lang="en-US" dirty="0" smtClean="0"/>
            </a:br>
            <a:r>
              <a:rPr lang="en-US" dirty="0" smtClean="0"/>
              <a:t>Process testing &amp; results management </a:t>
            </a:r>
            <a:endParaRPr lang="en-US" dirty="0"/>
          </a:p>
        </p:txBody>
      </p:sp>
      <p:sp>
        <p:nvSpPr>
          <p:cNvPr id="3" name="Content Placeholder 2"/>
          <p:cNvSpPr>
            <a:spLocks noGrp="1"/>
          </p:cNvSpPr>
          <p:nvPr>
            <p:ph idx="1"/>
          </p:nvPr>
        </p:nvSpPr>
        <p:spPr/>
        <p:txBody>
          <a:bodyPr>
            <a:normAutofit fontScale="85000" lnSpcReduction="20000"/>
          </a:bodyPr>
          <a:lstStyle/>
          <a:p>
            <a:pPr>
              <a:buFont typeface="Wingdings" charset="2"/>
              <a:buChar char="Ø"/>
            </a:pPr>
            <a:r>
              <a:rPr lang="en-US" dirty="0" smtClean="0"/>
              <a:t>The Test</a:t>
            </a:r>
          </a:p>
          <a:p>
            <a:pPr lvl="1">
              <a:buFont typeface="Wingdings" charset="2"/>
              <a:buChar char="Ø"/>
            </a:pPr>
            <a:r>
              <a:rPr lang="en-AU" dirty="0" smtClean="0"/>
              <a:t>When ready to provide a sample the athlete choses one of a number of sealed collection beakers</a:t>
            </a:r>
            <a:endParaRPr lang="en-US" dirty="0" smtClean="0"/>
          </a:p>
          <a:p>
            <a:pPr lvl="1">
              <a:buFont typeface="Wingdings" charset="2"/>
              <a:buChar char="Ø"/>
            </a:pPr>
            <a:r>
              <a:rPr lang="en-US" dirty="0" smtClean="0"/>
              <a:t>He goes to the toilet area with the DCO or chaperone of the same gender</a:t>
            </a:r>
          </a:p>
          <a:p>
            <a:pPr lvl="1">
              <a:buFont typeface="Wingdings" charset="2"/>
              <a:buChar char="Ø"/>
            </a:pPr>
            <a:r>
              <a:rPr lang="en-AU" dirty="0" smtClean="0"/>
              <a:t>He washes his hands and pulls his sleeves up to the elbows, top to upper chest level and bottoms to knees.</a:t>
            </a:r>
            <a:endParaRPr lang="en-US" dirty="0" smtClean="0"/>
          </a:p>
          <a:p>
            <a:pPr lvl="1">
              <a:buFont typeface="Wingdings" charset="2"/>
              <a:buChar char="Ø"/>
            </a:pPr>
            <a:r>
              <a:rPr lang="en-US" dirty="0" smtClean="0"/>
              <a:t>The chaperone observes the sample leaving the body into the collection vessel</a:t>
            </a:r>
          </a:p>
          <a:p>
            <a:pPr lvl="1">
              <a:buFont typeface="Wingdings" charset="2"/>
              <a:buChar char="Ø"/>
            </a:pPr>
            <a:r>
              <a:rPr lang="en-US" dirty="0" smtClean="0"/>
              <a:t>The athlete returns to the sample office and the DCO</a:t>
            </a:r>
          </a:p>
          <a:p>
            <a:pPr lvl="1">
              <a:buFont typeface="Wingdings" charset="2"/>
              <a:buChar char="Ø"/>
            </a:pPr>
            <a:r>
              <a:rPr lang="en-US" dirty="0" smtClean="0"/>
              <a:t>The athlete selects a sample kit and checks all the numbers match</a:t>
            </a:r>
          </a:p>
          <a:p>
            <a:pPr lvl="1">
              <a:buFont typeface="Wingdings" charset="2"/>
              <a:buChar char="Ø"/>
            </a:pPr>
            <a:r>
              <a:rPr lang="en-US" dirty="0" smtClean="0"/>
              <a:t>The athlete opens the samples jar and pours at least 30 </a:t>
            </a:r>
            <a:r>
              <a:rPr lang="en-US" dirty="0" err="1" smtClean="0"/>
              <a:t>mls</a:t>
            </a:r>
            <a:r>
              <a:rPr lang="en-US" dirty="0" smtClean="0"/>
              <a:t> into the B sample and at least 60 </a:t>
            </a:r>
            <a:r>
              <a:rPr lang="en-US" dirty="0" err="1" smtClean="0"/>
              <a:t>mls</a:t>
            </a:r>
            <a:r>
              <a:rPr lang="en-US" dirty="0" smtClean="0"/>
              <a:t> into the A sample.</a:t>
            </a:r>
          </a:p>
          <a:p>
            <a:pPr lvl="1">
              <a:buFont typeface="Wingdings" charset="2"/>
              <a:buChar char="Ø"/>
            </a:pPr>
            <a:r>
              <a:rPr lang="en-US" dirty="0" smtClean="0"/>
              <a:t>The athlete seals the bottles, put into the transport package having again checked the numbers match</a:t>
            </a:r>
          </a:p>
          <a:p>
            <a:pPr lvl="1">
              <a:buFont typeface="Wingdings" charset="2"/>
              <a:buChar char="Ø"/>
            </a:pPr>
            <a:r>
              <a:rPr lang="en-US" dirty="0" smtClean="0"/>
              <a:t>No one except the athlete touches the sample and collection bottle</a:t>
            </a:r>
          </a:p>
          <a:p>
            <a:pPr lvl="1">
              <a:buFont typeface="Wingdings" charset="2"/>
              <a:buChar char="Ø"/>
            </a:pPr>
            <a:r>
              <a:rPr lang="en-US" dirty="0" smtClean="0"/>
              <a:t>The except to this is the DCO may help tighten the screws on the sample jars once they are closed</a:t>
            </a:r>
            <a:endParaRPr lang="en-US" dirty="0"/>
          </a:p>
        </p:txBody>
      </p:sp>
      <p:pic>
        <p:nvPicPr>
          <p:cNvPr id="5" name="Picture 4"/>
          <p:cNvPicPr/>
          <p:nvPr/>
        </p:nvPicPr>
        <p:blipFill>
          <a:blip r:embed="rId2"/>
          <a:stretch>
            <a:fillRect/>
          </a:stretch>
        </p:blipFill>
        <p:spPr>
          <a:xfrm>
            <a:off x="492312" y="266397"/>
            <a:ext cx="1739900" cy="635000"/>
          </a:xfrm>
          <a:prstGeom prst="rect">
            <a:avLst/>
          </a:prstGeom>
        </p:spPr>
      </p:pic>
    </p:spTree>
    <p:extLst>
      <p:ext uri="{BB962C8B-B14F-4D97-AF65-F5344CB8AC3E}">
        <p14:creationId xmlns:p14="http://schemas.microsoft.com/office/powerpoint/2010/main" val="12290102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9247"/>
            <a:ext cx="10515600" cy="753035"/>
          </a:xfrm>
        </p:spPr>
        <p:txBody>
          <a:bodyPr>
            <a:normAutofit fontScale="90000"/>
          </a:bodyPr>
          <a:lstStyle/>
          <a:p>
            <a:r>
              <a:rPr lang="en-US" dirty="0" smtClean="0"/>
              <a:t/>
            </a:r>
            <a:br>
              <a:rPr lang="en-US" dirty="0" smtClean="0"/>
            </a:br>
            <a:r>
              <a:rPr lang="en-US" dirty="0" smtClean="0"/>
              <a:t>filling in the forms</a:t>
            </a:r>
            <a:endParaRPr lang="en-US" dirty="0"/>
          </a:p>
        </p:txBody>
      </p:sp>
      <p:sp>
        <p:nvSpPr>
          <p:cNvPr id="3" name="Content Placeholder 2"/>
          <p:cNvSpPr>
            <a:spLocks noGrp="1"/>
          </p:cNvSpPr>
          <p:nvPr>
            <p:ph idx="1"/>
          </p:nvPr>
        </p:nvSpPr>
        <p:spPr/>
        <p:txBody>
          <a:bodyPr>
            <a:normAutofit fontScale="92500"/>
          </a:bodyPr>
          <a:lstStyle/>
          <a:p>
            <a:pPr>
              <a:buFont typeface="Wingdings" charset="2"/>
              <a:buChar char="Ø"/>
            </a:pPr>
            <a:r>
              <a:rPr lang="en-US" dirty="0" smtClean="0"/>
              <a:t>The Forms</a:t>
            </a:r>
          </a:p>
          <a:p>
            <a:pPr lvl="1">
              <a:buFont typeface="Wingdings" charset="2"/>
              <a:buChar char="Ø"/>
            </a:pPr>
            <a:r>
              <a:rPr lang="en-AU" dirty="0" smtClean="0"/>
              <a:t>Time of notification is recorded and signed by the athlete and the chaperone</a:t>
            </a:r>
            <a:endParaRPr lang="en-US" dirty="0" smtClean="0"/>
          </a:p>
          <a:p>
            <a:pPr lvl="1">
              <a:buFont typeface="Wingdings" charset="2"/>
              <a:buChar char="Ø"/>
            </a:pPr>
            <a:r>
              <a:rPr lang="en-US" dirty="0" smtClean="0"/>
              <a:t>Time of arrival at the doping control station is recorded</a:t>
            </a:r>
          </a:p>
          <a:p>
            <a:pPr lvl="1">
              <a:buFont typeface="Wingdings" charset="2"/>
              <a:buChar char="Ø"/>
            </a:pPr>
            <a:r>
              <a:rPr lang="en-AU" dirty="0" smtClean="0"/>
              <a:t>Athlete details are added to the form.</a:t>
            </a:r>
            <a:endParaRPr lang="en-US" dirty="0" smtClean="0"/>
          </a:p>
          <a:p>
            <a:pPr lvl="1">
              <a:buFont typeface="Wingdings" charset="2"/>
              <a:buChar char="Ø"/>
            </a:pPr>
            <a:r>
              <a:rPr lang="en-US" dirty="0" smtClean="0"/>
              <a:t>Sample numbers, volume, specific gravity (sg) time of sealing the sample jars are recorded</a:t>
            </a:r>
          </a:p>
          <a:p>
            <a:pPr lvl="1">
              <a:buFont typeface="Wingdings" charset="2"/>
              <a:buChar char="Ø"/>
            </a:pPr>
            <a:r>
              <a:rPr lang="en-US" dirty="0" smtClean="0"/>
              <a:t>Always declare all preparation taken in the last 7 days including TUE meds, over the counter medications </a:t>
            </a:r>
            <a:r>
              <a:rPr lang="en-US" smtClean="0"/>
              <a:t>and supplements</a:t>
            </a:r>
            <a:endParaRPr lang="en-US" dirty="0" smtClean="0"/>
          </a:p>
          <a:p>
            <a:pPr lvl="1">
              <a:buFont typeface="Wingdings" charset="2"/>
              <a:buChar char="Ø"/>
            </a:pPr>
            <a:r>
              <a:rPr lang="en-US" dirty="0" smtClean="0"/>
              <a:t>The laboratory receives sample numbers but not any indication of athlete identity</a:t>
            </a:r>
          </a:p>
          <a:p>
            <a:pPr lvl="1">
              <a:buFont typeface="Wingdings" charset="2"/>
              <a:buChar char="Ø"/>
            </a:pPr>
            <a:r>
              <a:rPr lang="en-US" dirty="0" smtClean="0"/>
              <a:t>Athlete and DCO check the completed forms &amp; sign them</a:t>
            </a:r>
          </a:p>
          <a:p>
            <a:pPr lvl="1">
              <a:buFont typeface="Wingdings" charset="2"/>
              <a:buChar char="Ø"/>
            </a:pPr>
            <a:r>
              <a:rPr lang="en-US" dirty="0" smtClean="0"/>
              <a:t>Copies of the form is provided to the athlete and the anti-doping </a:t>
            </a:r>
            <a:r>
              <a:rPr lang="en-US" dirty="0" err="1" smtClean="0"/>
              <a:t>organisation</a:t>
            </a:r>
            <a:r>
              <a:rPr lang="en-US" dirty="0"/>
              <a:t>.</a:t>
            </a:r>
          </a:p>
        </p:txBody>
      </p:sp>
      <p:pic>
        <p:nvPicPr>
          <p:cNvPr id="5" name="Picture 4"/>
          <p:cNvPicPr/>
          <p:nvPr/>
        </p:nvPicPr>
        <p:blipFill>
          <a:blip r:embed="rId2"/>
          <a:stretch>
            <a:fillRect/>
          </a:stretch>
        </p:blipFill>
        <p:spPr>
          <a:xfrm>
            <a:off x="492312" y="266397"/>
            <a:ext cx="1739900" cy="635000"/>
          </a:xfrm>
          <a:prstGeom prst="rect">
            <a:avLst/>
          </a:prstGeom>
        </p:spPr>
      </p:pic>
    </p:spTree>
    <p:extLst>
      <p:ext uri="{BB962C8B-B14F-4D97-AF65-F5344CB8AC3E}">
        <p14:creationId xmlns:p14="http://schemas.microsoft.com/office/powerpoint/2010/main" val="1724867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9247"/>
            <a:ext cx="10515600" cy="753035"/>
          </a:xfrm>
        </p:spPr>
        <p:txBody>
          <a:bodyPr>
            <a:normAutofit fontScale="90000"/>
          </a:bodyPr>
          <a:lstStyle/>
          <a:p>
            <a:r>
              <a:rPr lang="en-US" smtClean="0"/>
              <a:t/>
            </a:r>
            <a:br>
              <a:rPr lang="en-US" smtClean="0"/>
            </a:br>
            <a:r>
              <a:rPr lang="en-US" smtClean="0"/>
              <a:t>Incomplete </a:t>
            </a:r>
            <a:r>
              <a:rPr lang="en-US" dirty="0"/>
              <a:t>S</a:t>
            </a:r>
            <a:r>
              <a:rPr lang="en-US" smtClean="0"/>
              <a:t>amples</a:t>
            </a:r>
            <a:endParaRPr lang="en-US" dirty="0"/>
          </a:p>
        </p:txBody>
      </p:sp>
      <p:sp>
        <p:nvSpPr>
          <p:cNvPr id="3" name="Content Placeholder 2"/>
          <p:cNvSpPr>
            <a:spLocks noGrp="1"/>
          </p:cNvSpPr>
          <p:nvPr>
            <p:ph idx="1"/>
          </p:nvPr>
        </p:nvSpPr>
        <p:spPr/>
        <p:txBody>
          <a:bodyPr>
            <a:normAutofit/>
          </a:bodyPr>
          <a:lstStyle/>
          <a:p>
            <a:pPr>
              <a:buFont typeface="Wingdings" charset="2"/>
              <a:buChar char="Ø"/>
            </a:pPr>
            <a:r>
              <a:rPr lang="en-US" dirty="0" smtClean="0"/>
              <a:t>Partial Samples</a:t>
            </a:r>
          </a:p>
          <a:p>
            <a:pPr lvl="1">
              <a:buFont typeface="Wingdings" charset="2"/>
              <a:buChar char="Ø"/>
            </a:pPr>
            <a:r>
              <a:rPr lang="en-US" dirty="0" smtClean="0"/>
              <a:t>The minimum volume of urine required is 90 </a:t>
            </a:r>
            <a:r>
              <a:rPr lang="en-US" dirty="0" err="1" smtClean="0"/>
              <a:t>mls</a:t>
            </a:r>
            <a:endParaRPr lang="en-US" dirty="0" smtClean="0"/>
          </a:p>
          <a:p>
            <a:pPr lvl="1">
              <a:buFont typeface="Wingdings" charset="2"/>
              <a:buChar char="Ø"/>
            </a:pPr>
            <a:endParaRPr lang="en-US" dirty="0" smtClean="0"/>
          </a:p>
          <a:p>
            <a:pPr lvl="1">
              <a:buFont typeface="Wingdings" charset="2"/>
              <a:buChar char="Ø"/>
            </a:pPr>
            <a:r>
              <a:rPr lang="en-US" dirty="0" smtClean="0"/>
              <a:t>If less is provided then the amount is sealed as a partial sample</a:t>
            </a:r>
          </a:p>
          <a:p>
            <a:pPr lvl="1">
              <a:buFont typeface="Wingdings" charset="2"/>
              <a:buChar char="Ø"/>
            </a:pPr>
            <a:endParaRPr lang="en-US" dirty="0" smtClean="0"/>
          </a:p>
          <a:p>
            <a:pPr lvl="1">
              <a:buFont typeface="Wingdings" charset="2"/>
              <a:buChar char="Ø"/>
            </a:pPr>
            <a:r>
              <a:rPr lang="en-US" dirty="0" smtClean="0"/>
              <a:t>When the athlete provides at least 90 </a:t>
            </a:r>
            <a:r>
              <a:rPr lang="en-US" dirty="0" err="1" smtClean="0"/>
              <a:t>mls</a:t>
            </a:r>
            <a:r>
              <a:rPr lang="en-US" dirty="0" smtClean="0"/>
              <a:t> the first sample is added to the 2</a:t>
            </a:r>
            <a:r>
              <a:rPr lang="en-US" baseline="30000" dirty="0" smtClean="0"/>
              <a:t>nd</a:t>
            </a:r>
            <a:r>
              <a:rPr lang="en-US" dirty="0" smtClean="0"/>
              <a:t> sample in the collection beaker and mixed. The sample is then treated as usual</a:t>
            </a:r>
          </a:p>
        </p:txBody>
      </p:sp>
      <p:pic>
        <p:nvPicPr>
          <p:cNvPr id="5" name="Picture 4"/>
          <p:cNvPicPr/>
          <p:nvPr/>
        </p:nvPicPr>
        <p:blipFill>
          <a:blip r:embed="rId2"/>
          <a:stretch>
            <a:fillRect/>
          </a:stretch>
        </p:blipFill>
        <p:spPr>
          <a:xfrm>
            <a:off x="492312" y="266397"/>
            <a:ext cx="1739900" cy="635000"/>
          </a:xfrm>
          <a:prstGeom prst="rect">
            <a:avLst/>
          </a:prstGeom>
        </p:spPr>
      </p:pic>
    </p:spTree>
    <p:extLst>
      <p:ext uri="{BB962C8B-B14F-4D97-AF65-F5344CB8AC3E}">
        <p14:creationId xmlns:p14="http://schemas.microsoft.com/office/powerpoint/2010/main" val="16673369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05543"/>
            <a:ext cx="10515600" cy="1020082"/>
          </a:xfrm>
        </p:spPr>
        <p:txBody>
          <a:bodyPr/>
          <a:lstStyle/>
          <a:p>
            <a:r>
              <a:rPr lang="en-US" smtClean="0"/>
              <a:t>Dilute Sample</a:t>
            </a:r>
            <a:endParaRPr lang="en-US"/>
          </a:p>
        </p:txBody>
      </p:sp>
      <p:sp>
        <p:nvSpPr>
          <p:cNvPr id="3" name="Content Placeholder 2"/>
          <p:cNvSpPr>
            <a:spLocks noGrp="1"/>
          </p:cNvSpPr>
          <p:nvPr>
            <p:ph idx="1"/>
          </p:nvPr>
        </p:nvSpPr>
        <p:spPr/>
        <p:txBody>
          <a:bodyPr/>
          <a:lstStyle/>
          <a:p>
            <a:pPr>
              <a:buFont typeface="Wingdings" charset="2"/>
              <a:buChar char="Ø"/>
            </a:pPr>
            <a:r>
              <a:rPr lang="en-US" dirty="0"/>
              <a:t>Dilute </a:t>
            </a:r>
            <a:r>
              <a:rPr lang="en-US" dirty="0" smtClean="0"/>
              <a:t>Samples</a:t>
            </a:r>
          </a:p>
          <a:p>
            <a:pPr>
              <a:buFont typeface="Wingdings" charset="2"/>
              <a:buChar char="Ø"/>
            </a:pPr>
            <a:endParaRPr lang="en-US" dirty="0"/>
          </a:p>
          <a:p>
            <a:pPr lvl="1">
              <a:buFont typeface="Wingdings" charset="2"/>
              <a:buChar char="Ø"/>
            </a:pPr>
            <a:r>
              <a:rPr lang="en-US" dirty="0"/>
              <a:t>The minimum specific gravity of a sample is 1.005</a:t>
            </a:r>
          </a:p>
          <a:p>
            <a:pPr lvl="1">
              <a:buFont typeface="Wingdings" charset="2"/>
              <a:buChar char="Ø"/>
            </a:pPr>
            <a:r>
              <a:rPr lang="en-US" dirty="0"/>
              <a:t>An athlete providing a sample of less than this is asked to provide another sample </a:t>
            </a:r>
          </a:p>
          <a:p>
            <a:pPr lvl="1">
              <a:buFont typeface="Wingdings" charset="2"/>
              <a:buChar char="Ø"/>
            </a:pPr>
            <a:r>
              <a:rPr lang="en-US" dirty="0"/>
              <a:t>In this situation athlete should avoid drinking too much fluid and also providing a second sample within an hour</a:t>
            </a:r>
          </a:p>
          <a:p>
            <a:pPr lvl="1">
              <a:buFont typeface="Wingdings" charset="2"/>
              <a:buChar char="Ø"/>
            </a:pPr>
            <a:r>
              <a:rPr lang="en-US" dirty="0"/>
              <a:t>As many samples as necessary are collected until a sample of SG &gt;1.005 is collected</a:t>
            </a:r>
          </a:p>
          <a:p>
            <a:pPr lvl="1">
              <a:buFont typeface="Wingdings" charset="2"/>
              <a:buChar char="Ø"/>
            </a:pPr>
            <a:r>
              <a:rPr lang="en-US" dirty="0"/>
              <a:t>All samples are sent to the lab </a:t>
            </a:r>
            <a:r>
              <a:rPr lang="mr-IN" dirty="0"/>
              <a:t>–</a:t>
            </a:r>
            <a:r>
              <a:rPr lang="en-US" dirty="0"/>
              <a:t> usually only the first and the last are </a:t>
            </a:r>
            <a:r>
              <a:rPr lang="en-US" dirty="0" err="1"/>
              <a:t>analysed</a:t>
            </a:r>
            <a:r>
              <a:rPr lang="en-US" dirty="0"/>
              <a:t> in the first instance</a:t>
            </a:r>
          </a:p>
          <a:p>
            <a:endParaRPr lang="en-US" dirty="0"/>
          </a:p>
        </p:txBody>
      </p:sp>
      <p:pic>
        <p:nvPicPr>
          <p:cNvPr id="5" name="Picture 4"/>
          <p:cNvPicPr/>
          <p:nvPr/>
        </p:nvPicPr>
        <p:blipFill>
          <a:blip r:embed="rId2"/>
          <a:stretch>
            <a:fillRect/>
          </a:stretch>
        </p:blipFill>
        <p:spPr>
          <a:xfrm>
            <a:off x="492312" y="266397"/>
            <a:ext cx="1739900" cy="635000"/>
          </a:xfrm>
          <a:prstGeom prst="rect">
            <a:avLst/>
          </a:prstGeom>
        </p:spPr>
      </p:pic>
    </p:spTree>
    <p:extLst>
      <p:ext uri="{BB962C8B-B14F-4D97-AF65-F5344CB8AC3E}">
        <p14:creationId xmlns:p14="http://schemas.microsoft.com/office/powerpoint/2010/main" val="1667072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9247"/>
            <a:ext cx="10515600" cy="753035"/>
          </a:xfrm>
        </p:spPr>
        <p:txBody>
          <a:bodyPr>
            <a:normAutofit fontScale="90000"/>
          </a:bodyPr>
          <a:lstStyle/>
          <a:p>
            <a:r>
              <a:rPr lang="en-US" dirty="0" smtClean="0"/>
              <a:t/>
            </a:r>
            <a:br>
              <a:rPr lang="en-US" dirty="0" smtClean="0"/>
            </a:br>
            <a:r>
              <a:rPr lang="en-US" dirty="0" smtClean="0"/>
              <a:t>results management</a:t>
            </a:r>
            <a:endParaRPr lang="en-US" dirty="0"/>
          </a:p>
        </p:txBody>
      </p:sp>
      <p:sp>
        <p:nvSpPr>
          <p:cNvPr id="3" name="Content Placeholder 2"/>
          <p:cNvSpPr>
            <a:spLocks noGrp="1"/>
          </p:cNvSpPr>
          <p:nvPr>
            <p:ph idx="1"/>
          </p:nvPr>
        </p:nvSpPr>
        <p:spPr/>
        <p:txBody>
          <a:bodyPr>
            <a:normAutofit fontScale="92500" lnSpcReduction="10000"/>
          </a:bodyPr>
          <a:lstStyle/>
          <a:p>
            <a:pPr>
              <a:buFont typeface="Wingdings" charset="2"/>
              <a:buChar char="Ø"/>
            </a:pPr>
            <a:r>
              <a:rPr lang="en-US" dirty="0" smtClean="0"/>
              <a:t>Positive Test</a:t>
            </a:r>
          </a:p>
          <a:p>
            <a:pPr lvl="1">
              <a:buFont typeface="Wingdings" charset="2"/>
              <a:buChar char="Ø"/>
            </a:pPr>
            <a:r>
              <a:rPr lang="en-AU" dirty="0" smtClean="0"/>
              <a:t>The lab will notify the results management authority (usually </a:t>
            </a:r>
            <a:r>
              <a:rPr lang="en-AU" dirty="0" smtClean="0"/>
              <a:t>World Skate)</a:t>
            </a:r>
            <a:endParaRPr lang="en-AU" dirty="0" smtClean="0"/>
          </a:p>
          <a:p>
            <a:pPr lvl="1">
              <a:buFont typeface="Wingdings" charset="2"/>
              <a:buChar char="Ø"/>
            </a:pPr>
            <a:r>
              <a:rPr lang="en-AU" dirty="0" smtClean="0"/>
              <a:t>World Skate </a:t>
            </a:r>
            <a:r>
              <a:rPr lang="en-AU" dirty="0" smtClean="0"/>
              <a:t>will check for valid TUE and that all processes have been followed</a:t>
            </a:r>
            <a:endParaRPr lang="en-US" dirty="0" smtClean="0"/>
          </a:p>
          <a:p>
            <a:pPr lvl="1">
              <a:buFont typeface="Wingdings" charset="2"/>
              <a:buChar char="Ø"/>
            </a:pPr>
            <a:r>
              <a:rPr lang="en-US" dirty="0" smtClean="0"/>
              <a:t>World Skate </a:t>
            </a:r>
            <a:r>
              <a:rPr lang="en-US" dirty="0" smtClean="0"/>
              <a:t>will notify the athlete of </a:t>
            </a:r>
            <a:r>
              <a:rPr lang="en-US" dirty="0" smtClean="0"/>
              <a:t>anti-doping </a:t>
            </a:r>
            <a:r>
              <a:rPr lang="en-US" dirty="0" smtClean="0"/>
              <a:t>rule violated, consequences, provisionally suspend the athlete and offer B sample analysis</a:t>
            </a:r>
          </a:p>
          <a:p>
            <a:pPr lvl="1">
              <a:buFont typeface="Wingdings" charset="2"/>
              <a:buChar char="Ø"/>
            </a:pPr>
            <a:r>
              <a:rPr lang="en-US" dirty="0" smtClean="0"/>
              <a:t>The athlete may choose to waive B sample analysis, in which case the ADRV is considered to be proven</a:t>
            </a:r>
          </a:p>
          <a:p>
            <a:pPr lvl="1">
              <a:buFont typeface="Wingdings" charset="2"/>
              <a:buChar char="Ø"/>
            </a:pPr>
            <a:r>
              <a:rPr lang="en-AU" dirty="0" smtClean="0"/>
              <a:t>Athlete and his representative may attend B sample analysis which is at the lab that analysed the A sample</a:t>
            </a:r>
            <a:endParaRPr lang="en-US" dirty="0" smtClean="0"/>
          </a:p>
          <a:p>
            <a:pPr lvl="1">
              <a:buFont typeface="Wingdings" charset="2"/>
              <a:buChar char="Ø"/>
            </a:pPr>
            <a:r>
              <a:rPr lang="en-US" dirty="0" smtClean="0"/>
              <a:t>If the B sample analysis confirms A sample finding then an ADRV is proven</a:t>
            </a:r>
          </a:p>
          <a:p>
            <a:pPr lvl="1">
              <a:buFont typeface="Wingdings" charset="2"/>
              <a:buChar char="Ø"/>
            </a:pPr>
            <a:r>
              <a:rPr lang="en-US" dirty="0" smtClean="0"/>
              <a:t>The athlete is then offered a fair hearing to decide the sanction and is entitled to have legal representation at his own expense.</a:t>
            </a:r>
          </a:p>
          <a:p>
            <a:pPr lvl="1">
              <a:buFont typeface="Wingdings" charset="2"/>
              <a:buChar char="Ø"/>
            </a:pPr>
            <a:r>
              <a:rPr lang="en-US" dirty="0" smtClean="0"/>
              <a:t>All these steps have quite short time lines which the athlete must comply with</a:t>
            </a:r>
          </a:p>
        </p:txBody>
      </p:sp>
      <p:pic>
        <p:nvPicPr>
          <p:cNvPr id="5" name="Picture 4"/>
          <p:cNvPicPr/>
          <p:nvPr/>
        </p:nvPicPr>
        <p:blipFill>
          <a:blip r:embed="rId2"/>
          <a:stretch>
            <a:fillRect/>
          </a:stretch>
        </p:blipFill>
        <p:spPr>
          <a:xfrm>
            <a:off x="492312" y="266397"/>
            <a:ext cx="1739900" cy="635000"/>
          </a:xfrm>
          <a:prstGeom prst="rect">
            <a:avLst/>
          </a:prstGeom>
        </p:spPr>
      </p:pic>
    </p:spTree>
    <p:extLst>
      <p:ext uri="{BB962C8B-B14F-4D97-AF65-F5344CB8AC3E}">
        <p14:creationId xmlns:p14="http://schemas.microsoft.com/office/powerpoint/2010/main" val="2101728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78195"/>
            <a:ext cx="10515600" cy="1127051"/>
          </a:xfrm>
        </p:spPr>
        <p:txBody>
          <a:bodyPr/>
          <a:lstStyle/>
          <a:p>
            <a:r>
              <a:rPr lang="en-US" dirty="0" smtClean="0"/>
              <a:t>World </a:t>
            </a:r>
            <a:r>
              <a:rPr lang="en-US" dirty="0" err="1" smtClean="0"/>
              <a:t>Antidoping</a:t>
            </a:r>
            <a:r>
              <a:rPr lang="en-US" dirty="0" smtClean="0"/>
              <a:t> Agency (WADA)</a:t>
            </a:r>
            <a:endParaRPr lang="en-US" dirty="0"/>
          </a:p>
        </p:txBody>
      </p:sp>
      <p:sp>
        <p:nvSpPr>
          <p:cNvPr id="3" name="Content Placeholder 2"/>
          <p:cNvSpPr>
            <a:spLocks noGrp="1"/>
          </p:cNvSpPr>
          <p:nvPr>
            <p:ph idx="1"/>
          </p:nvPr>
        </p:nvSpPr>
        <p:spPr>
          <a:xfrm>
            <a:off x="838200" y="2530549"/>
            <a:ext cx="10515600" cy="3646414"/>
          </a:xfrm>
        </p:spPr>
        <p:txBody>
          <a:bodyPr/>
          <a:lstStyle/>
          <a:p>
            <a:r>
              <a:rPr lang="en-US" dirty="0" smtClean="0"/>
              <a:t>World wide </a:t>
            </a:r>
            <a:r>
              <a:rPr lang="en-US" dirty="0" err="1" smtClean="0"/>
              <a:t>organisation</a:t>
            </a:r>
            <a:r>
              <a:rPr lang="en-US" dirty="0" smtClean="0"/>
              <a:t> under which all </a:t>
            </a:r>
            <a:r>
              <a:rPr lang="en-US" dirty="0" err="1" smtClean="0"/>
              <a:t>antidoping</a:t>
            </a:r>
            <a:r>
              <a:rPr lang="en-US" dirty="0" smtClean="0"/>
              <a:t> </a:t>
            </a:r>
            <a:r>
              <a:rPr lang="en-US" dirty="0" err="1" smtClean="0"/>
              <a:t>organisations</a:t>
            </a:r>
            <a:r>
              <a:rPr lang="en-US" dirty="0" smtClean="0"/>
              <a:t> operate (ADOs)</a:t>
            </a:r>
            <a:endParaRPr lang="en-US" dirty="0"/>
          </a:p>
          <a:p>
            <a:endParaRPr lang="en-US" dirty="0" smtClean="0"/>
          </a:p>
          <a:p>
            <a:r>
              <a:rPr lang="en-US" dirty="0" smtClean="0"/>
              <a:t>WADA sets policy to ensure all ADOs work under the same rules in all countries and sports world wide</a:t>
            </a:r>
          </a:p>
          <a:p>
            <a:endParaRPr lang="en-US" dirty="0" smtClean="0"/>
          </a:p>
          <a:p>
            <a:r>
              <a:rPr lang="en-US" dirty="0" smtClean="0"/>
              <a:t>Monitors compliance of all ADOs with world rules and standards</a:t>
            </a:r>
            <a:endParaRPr lang="en-US" dirty="0"/>
          </a:p>
        </p:txBody>
      </p:sp>
      <p:pic>
        <p:nvPicPr>
          <p:cNvPr id="5" name="Picture 4"/>
          <p:cNvPicPr/>
          <p:nvPr/>
        </p:nvPicPr>
        <p:blipFill>
          <a:blip r:embed="rId2"/>
          <a:stretch>
            <a:fillRect/>
          </a:stretch>
        </p:blipFill>
        <p:spPr>
          <a:xfrm>
            <a:off x="492312" y="266397"/>
            <a:ext cx="1739900" cy="635000"/>
          </a:xfrm>
          <a:prstGeom prst="rect">
            <a:avLst/>
          </a:prstGeom>
        </p:spPr>
      </p:pic>
    </p:spTree>
    <p:extLst>
      <p:ext uri="{BB962C8B-B14F-4D97-AF65-F5344CB8AC3E}">
        <p14:creationId xmlns:p14="http://schemas.microsoft.com/office/powerpoint/2010/main" val="12338055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9247"/>
            <a:ext cx="10515600" cy="753035"/>
          </a:xfrm>
        </p:spPr>
        <p:txBody>
          <a:bodyPr>
            <a:normAutofit fontScale="90000"/>
          </a:bodyPr>
          <a:lstStyle/>
          <a:p>
            <a:r>
              <a:rPr lang="en-US" dirty="0" smtClean="0"/>
              <a:t/>
            </a:r>
            <a:br>
              <a:rPr lang="en-US" dirty="0" smtClean="0"/>
            </a:br>
            <a:r>
              <a:rPr lang="en-US" dirty="0" smtClean="0"/>
              <a:t>Registered testing pool (RTP) and whereabouts</a:t>
            </a:r>
            <a:endParaRPr lang="en-US" dirty="0"/>
          </a:p>
        </p:txBody>
      </p:sp>
      <p:sp>
        <p:nvSpPr>
          <p:cNvPr id="3" name="Content Placeholder 2"/>
          <p:cNvSpPr>
            <a:spLocks noGrp="1"/>
          </p:cNvSpPr>
          <p:nvPr>
            <p:ph idx="1"/>
          </p:nvPr>
        </p:nvSpPr>
        <p:spPr/>
        <p:txBody>
          <a:bodyPr>
            <a:normAutofit fontScale="85000" lnSpcReduction="20000"/>
          </a:bodyPr>
          <a:lstStyle/>
          <a:p>
            <a:pPr>
              <a:buFont typeface="Wingdings" charset="2"/>
              <a:buChar char="Ø"/>
            </a:pPr>
            <a:r>
              <a:rPr lang="en-US" dirty="0" smtClean="0"/>
              <a:t>Registered Testing Pool</a:t>
            </a:r>
          </a:p>
          <a:p>
            <a:pPr lvl="1">
              <a:buFont typeface="Wingdings" charset="2"/>
              <a:buChar char="Ø"/>
            </a:pPr>
            <a:r>
              <a:rPr lang="en-US" dirty="0" smtClean="0"/>
              <a:t>Is a group of elite athletes selected for no notice out of competition testing</a:t>
            </a:r>
          </a:p>
          <a:p>
            <a:pPr lvl="1">
              <a:buFont typeface="Wingdings" charset="2"/>
              <a:buChar char="Ø"/>
            </a:pPr>
            <a:r>
              <a:rPr lang="en-US" dirty="0" smtClean="0"/>
              <a:t>Athlete are notified when they are included on the registered testing pool and when they are removed</a:t>
            </a:r>
            <a:endParaRPr lang="en-US" dirty="0"/>
          </a:p>
          <a:p>
            <a:pPr lvl="1">
              <a:buFont typeface="Wingdings" charset="2"/>
              <a:buChar char="Ø"/>
            </a:pPr>
            <a:r>
              <a:rPr lang="en-US" dirty="0" smtClean="0"/>
              <a:t>To have an effective out of competition testing </a:t>
            </a:r>
            <a:r>
              <a:rPr lang="en-US" dirty="0" err="1" smtClean="0"/>
              <a:t>programme</a:t>
            </a:r>
            <a:r>
              <a:rPr lang="en-US" dirty="0" smtClean="0"/>
              <a:t> we need to know where the athletes are 24/7</a:t>
            </a:r>
          </a:p>
          <a:p>
            <a:pPr lvl="1">
              <a:buFont typeface="Wingdings" charset="2"/>
              <a:buChar char="Ø"/>
            </a:pPr>
            <a:r>
              <a:rPr lang="en-US" dirty="0" smtClean="0"/>
              <a:t>Athletes must file whereabouts to ADAMS</a:t>
            </a:r>
          </a:p>
          <a:p>
            <a:pPr>
              <a:buFont typeface="Wingdings" charset="2"/>
              <a:buChar char="Ø"/>
            </a:pPr>
            <a:r>
              <a:rPr lang="en-US" dirty="0" smtClean="0"/>
              <a:t>Whereabouts and filing failures</a:t>
            </a:r>
          </a:p>
          <a:p>
            <a:pPr lvl="1">
              <a:buFont typeface="Wingdings" charset="2"/>
              <a:buChar char="Ø"/>
            </a:pPr>
            <a:r>
              <a:rPr lang="en-US" dirty="0" smtClean="0"/>
              <a:t>RTP must file whereabouts for 3 months to ADAMS before the beginning of each quarter and update regularly when circumstances change</a:t>
            </a:r>
          </a:p>
          <a:p>
            <a:pPr lvl="1">
              <a:buFont typeface="Wingdings" charset="2"/>
              <a:buChar char="Ø"/>
            </a:pPr>
            <a:r>
              <a:rPr lang="en-AU" dirty="0" smtClean="0"/>
              <a:t>RTP athletes must file overnight accommodation, training and competition schedules and whereabouts of regular activities</a:t>
            </a:r>
            <a:endParaRPr lang="en-US" dirty="0" smtClean="0"/>
          </a:p>
          <a:p>
            <a:pPr lvl="1">
              <a:buFont typeface="Wingdings" charset="2"/>
              <a:buChar char="Ø"/>
            </a:pPr>
            <a:r>
              <a:rPr lang="en-US" dirty="0" smtClean="0"/>
              <a:t>They must provide a one hour testing slot between 5.00am and 11.00 pm when they can guarantee to be contacted for testing</a:t>
            </a:r>
          </a:p>
          <a:p>
            <a:pPr lvl="1">
              <a:buFont typeface="Wingdings" charset="2"/>
              <a:buChar char="Ø"/>
            </a:pPr>
            <a:r>
              <a:rPr lang="en-AU" dirty="0" smtClean="0"/>
              <a:t>Athletes can be tested out with this testing slot</a:t>
            </a:r>
            <a:endParaRPr lang="en-US" dirty="0" smtClean="0"/>
          </a:p>
        </p:txBody>
      </p:sp>
      <p:pic>
        <p:nvPicPr>
          <p:cNvPr id="5" name="Picture 4"/>
          <p:cNvPicPr/>
          <p:nvPr/>
        </p:nvPicPr>
        <p:blipFill>
          <a:blip r:embed="rId2"/>
          <a:stretch>
            <a:fillRect/>
          </a:stretch>
        </p:blipFill>
        <p:spPr>
          <a:xfrm>
            <a:off x="492312" y="266397"/>
            <a:ext cx="1739900" cy="635000"/>
          </a:xfrm>
          <a:prstGeom prst="rect">
            <a:avLst/>
          </a:prstGeom>
        </p:spPr>
      </p:pic>
    </p:spTree>
    <p:extLst>
      <p:ext uri="{BB962C8B-B14F-4D97-AF65-F5344CB8AC3E}">
        <p14:creationId xmlns:p14="http://schemas.microsoft.com/office/powerpoint/2010/main" val="5468958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9247"/>
            <a:ext cx="10515600" cy="753035"/>
          </a:xfrm>
        </p:spPr>
        <p:txBody>
          <a:bodyPr>
            <a:normAutofit fontScale="90000"/>
          </a:bodyPr>
          <a:lstStyle/>
          <a:p>
            <a:r>
              <a:rPr lang="en-US" dirty="0" smtClean="0"/>
              <a:t/>
            </a:r>
            <a:br>
              <a:rPr lang="en-US" dirty="0" smtClean="0"/>
            </a:br>
            <a:r>
              <a:rPr lang="en-US" dirty="0" smtClean="0"/>
              <a:t>Whereabouts failures</a:t>
            </a:r>
            <a:endParaRPr lang="en-US" dirty="0"/>
          </a:p>
        </p:txBody>
      </p:sp>
      <p:sp>
        <p:nvSpPr>
          <p:cNvPr id="3" name="Content Placeholder 2"/>
          <p:cNvSpPr>
            <a:spLocks noGrp="1"/>
          </p:cNvSpPr>
          <p:nvPr>
            <p:ph idx="1"/>
          </p:nvPr>
        </p:nvSpPr>
        <p:spPr/>
        <p:txBody>
          <a:bodyPr>
            <a:normAutofit/>
          </a:bodyPr>
          <a:lstStyle/>
          <a:p>
            <a:pPr lvl="1">
              <a:buFont typeface="Wingdings" charset="2"/>
              <a:buChar char="Ø"/>
            </a:pPr>
            <a:r>
              <a:rPr lang="en-US" dirty="0" smtClean="0"/>
              <a:t>A filing failure applies</a:t>
            </a:r>
          </a:p>
          <a:p>
            <a:pPr lvl="1">
              <a:buFont typeface="Wingdings" charset="2"/>
              <a:buChar char="Ø"/>
            </a:pPr>
            <a:r>
              <a:rPr lang="en-US" dirty="0" smtClean="0"/>
              <a:t> if whereabouts are not filed on time</a:t>
            </a:r>
          </a:p>
          <a:p>
            <a:pPr lvl="1">
              <a:buFont typeface="Wingdings" charset="2"/>
              <a:buChar char="Ø"/>
            </a:pPr>
            <a:r>
              <a:rPr lang="en-US" dirty="0" smtClean="0"/>
              <a:t>If there is a missed test outside the 1 hour testing slot</a:t>
            </a:r>
          </a:p>
          <a:p>
            <a:pPr>
              <a:buFont typeface="Wingdings" charset="2"/>
              <a:buChar char="Ø"/>
            </a:pPr>
            <a:r>
              <a:rPr lang="en-US" dirty="0" smtClean="0"/>
              <a:t>A missed test applies if</a:t>
            </a:r>
          </a:p>
          <a:p>
            <a:pPr lvl="1">
              <a:buFont typeface="Wingdings" charset="2"/>
              <a:buChar char="Ø"/>
            </a:pPr>
            <a:r>
              <a:rPr lang="en-US" dirty="0" smtClean="0"/>
              <a:t>There is a missed test in the 1 hour testing slot</a:t>
            </a:r>
            <a:endParaRPr lang="en-US" dirty="0"/>
          </a:p>
          <a:p>
            <a:pPr lvl="1">
              <a:buFont typeface="Wingdings" charset="2"/>
              <a:buChar char="Ø"/>
            </a:pPr>
            <a:endParaRPr lang="en-US" dirty="0"/>
          </a:p>
          <a:p>
            <a:pPr lvl="1">
              <a:buFont typeface="Wingdings" charset="2"/>
              <a:buChar char="Ø"/>
            </a:pPr>
            <a:r>
              <a:rPr lang="en-US" dirty="0" smtClean="0"/>
              <a:t>A combination of 3 missed tests and/or filing failures in a 12 month period results in a sanction of between 12 and 24 months</a:t>
            </a:r>
            <a:endParaRPr lang="en-AU" dirty="0" smtClean="0"/>
          </a:p>
          <a:p>
            <a:pPr lvl="1">
              <a:buFont typeface="Wingdings" charset="2"/>
              <a:buChar char="Ø"/>
            </a:pPr>
            <a:endParaRPr lang="en-AU" dirty="0"/>
          </a:p>
          <a:p>
            <a:pPr lvl="1">
              <a:buFont typeface="Wingdings" charset="2"/>
              <a:buChar char="Ø"/>
            </a:pPr>
            <a:endParaRPr lang="en-US" dirty="0" smtClean="0"/>
          </a:p>
        </p:txBody>
      </p:sp>
      <p:pic>
        <p:nvPicPr>
          <p:cNvPr id="5" name="Picture 4"/>
          <p:cNvPicPr/>
          <p:nvPr/>
        </p:nvPicPr>
        <p:blipFill>
          <a:blip r:embed="rId2"/>
          <a:stretch>
            <a:fillRect/>
          </a:stretch>
        </p:blipFill>
        <p:spPr>
          <a:xfrm>
            <a:off x="492312" y="266397"/>
            <a:ext cx="1739900" cy="635000"/>
          </a:xfrm>
          <a:prstGeom prst="rect">
            <a:avLst/>
          </a:prstGeom>
        </p:spPr>
      </p:pic>
    </p:spTree>
    <p:extLst>
      <p:ext uri="{BB962C8B-B14F-4D97-AF65-F5344CB8AC3E}">
        <p14:creationId xmlns:p14="http://schemas.microsoft.com/office/powerpoint/2010/main" val="6994919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1761"/>
            <a:ext cx="10515600" cy="546380"/>
          </a:xfrm>
        </p:spPr>
        <p:txBody>
          <a:bodyPr>
            <a:normAutofit fontScale="90000"/>
          </a:bodyPr>
          <a:lstStyle/>
          <a:p>
            <a:r>
              <a:rPr lang="en-US" dirty="0" smtClean="0"/>
              <a:t/>
            </a:r>
            <a:br>
              <a:rPr lang="en-US" dirty="0" smtClean="0"/>
            </a:br>
            <a:r>
              <a:rPr lang="en-US" b="1" dirty="0" smtClean="0"/>
              <a:t>Consequences of Doping</a:t>
            </a:r>
            <a:endParaRPr lang="en-US" b="1" dirty="0"/>
          </a:p>
        </p:txBody>
      </p:sp>
      <p:sp>
        <p:nvSpPr>
          <p:cNvPr id="3" name="Content Placeholder 2"/>
          <p:cNvSpPr>
            <a:spLocks noGrp="1"/>
          </p:cNvSpPr>
          <p:nvPr>
            <p:ph idx="1"/>
          </p:nvPr>
        </p:nvSpPr>
        <p:spPr/>
        <p:txBody>
          <a:bodyPr/>
          <a:lstStyle/>
          <a:p>
            <a:pPr>
              <a:buFont typeface="Wingdings" charset="2"/>
              <a:buChar char="Ø"/>
            </a:pPr>
            <a:r>
              <a:rPr lang="en-US" dirty="0" smtClean="0"/>
              <a:t>Banned from all sport and sporting activities </a:t>
            </a:r>
            <a:r>
              <a:rPr lang="mr-IN" dirty="0" smtClean="0"/>
              <a:t>–</a:t>
            </a:r>
            <a:r>
              <a:rPr lang="en-US" dirty="0" smtClean="0"/>
              <a:t> not just </a:t>
            </a:r>
            <a:r>
              <a:rPr lang="en-US" dirty="0" err="1" smtClean="0"/>
              <a:t>rollersports</a:t>
            </a:r>
            <a:r>
              <a:rPr lang="en-US" dirty="0" smtClean="0"/>
              <a:t> </a:t>
            </a:r>
          </a:p>
          <a:p>
            <a:pPr>
              <a:buFont typeface="Wingdings" charset="2"/>
              <a:buChar char="Ø"/>
            </a:pPr>
            <a:r>
              <a:rPr lang="en-US" dirty="0" smtClean="0"/>
              <a:t>Loss of reputation and credibility including with friends, family and other athletes</a:t>
            </a:r>
          </a:p>
          <a:p>
            <a:pPr>
              <a:buFont typeface="Wingdings" charset="2"/>
              <a:buChar char="Ø"/>
            </a:pPr>
            <a:r>
              <a:rPr lang="en-US" dirty="0" smtClean="0"/>
              <a:t>Loss of sponsorship, and income from sport </a:t>
            </a:r>
            <a:r>
              <a:rPr lang="en-US" dirty="0" err="1" smtClean="0"/>
              <a:t>eg</a:t>
            </a:r>
            <a:r>
              <a:rPr lang="en-US" dirty="0" smtClean="0"/>
              <a:t> coaching</a:t>
            </a:r>
          </a:p>
          <a:p>
            <a:pPr>
              <a:buFont typeface="Wingdings" charset="2"/>
              <a:buChar char="Ø"/>
            </a:pPr>
            <a:r>
              <a:rPr lang="en-US" dirty="0" smtClean="0"/>
              <a:t>Serious health consequences</a:t>
            </a:r>
          </a:p>
          <a:p>
            <a:pPr>
              <a:buFont typeface="Wingdings" charset="2"/>
              <a:buChar char="Ø"/>
            </a:pPr>
            <a:r>
              <a:rPr lang="en-US" dirty="0" smtClean="0"/>
              <a:t>Compromises  “clean athletes”</a:t>
            </a:r>
          </a:p>
          <a:p>
            <a:pPr>
              <a:buFont typeface="Wingdings" charset="2"/>
              <a:buChar char="Ø"/>
            </a:pPr>
            <a:r>
              <a:rPr lang="en-US" dirty="0" smtClean="0"/>
              <a:t>Injurious to society, culture generally and sport</a:t>
            </a:r>
          </a:p>
          <a:p>
            <a:pPr>
              <a:buFont typeface="Wingdings" charset="2"/>
              <a:buChar char="Ø"/>
            </a:pPr>
            <a:r>
              <a:rPr lang="en-US" dirty="0" smtClean="0"/>
              <a:t>If we don’t have clean sport we don’t have anything</a:t>
            </a:r>
          </a:p>
          <a:p>
            <a:pPr>
              <a:buFont typeface="Wingdings" charset="2"/>
              <a:buChar char="Ø"/>
            </a:pPr>
            <a:endParaRPr lang="en-US" dirty="0"/>
          </a:p>
        </p:txBody>
      </p:sp>
      <p:pic>
        <p:nvPicPr>
          <p:cNvPr id="5" name="Picture 4"/>
          <p:cNvPicPr/>
          <p:nvPr/>
        </p:nvPicPr>
        <p:blipFill>
          <a:blip r:embed="rId3"/>
          <a:stretch>
            <a:fillRect/>
          </a:stretch>
        </p:blipFill>
        <p:spPr>
          <a:xfrm>
            <a:off x="492312" y="266397"/>
            <a:ext cx="1739900" cy="635000"/>
          </a:xfrm>
          <a:prstGeom prst="rect">
            <a:avLst/>
          </a:prstGeom>
        </p:spPr>
      </p:pic>
    </p:spTree>
    <p:extLst>
      <p:ext uri="{BB962C8B-B14F-4D97-AF65-F5344CB8AC3E}">
        <p14:creationId xmlns:p14="http://schemas.microsoft.com/office/powerpoint/2010/main" val="5751474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53035"/>
            <a:ext cx="10515600" cy="937653"/>
          </a:xfrm>
        </p:spPr>
        <p:txBody>
          <a:bodyPr>
            <a:normAutofit fontScale="90000"/>
          </a:bodyPr>
          <a:lstStyle/>
          <a:p>
            <a:r>
              <a:rPr lang="en-US" dirty="0" smtClean="0"/>
              <a:t/>
            </a:r>
            <a:br>
              <a:rPr lang="en-US" dirty="0" smtClean="0"/>
            </a:br>
            <a:r>
              <a:rPr lang="en-US" b="1" dirty="0" smtClean="0"/>
              <a:t>Conclusion</a:t>
            </a:r>
            <a:endParaRPr lang="en-US" b="1" dirty="0"/>
          </a:p>
        </p:txBody>
      </p:sp>
      <p:sp>
        <p:nvSpPr>
          <p:cNvPr id="3" name="Content Placeholder 2"/>
          <p:cNvSpPr>
            <a:spLocks noGrp="1"/>
          </p:cNvSpPr>
          <p:nvPr>
            <p:ph idx="1"/>
          </p:nvPr>
        </p:nvSpPr>
        <p:spPr/>
        <p:txBody>
          <a:bodyPr>
            <a:normAutofit/>
          </a:bodyPr>
          <a:lstStyle/>
          <a:p>
            <a:pPr>
              <a:buFont typeface="Wingdings" charset="2"/>
              <a:buChar char="Ø"/>
            </a:pPr>
            <a:r>
              <a:rPr lang="en-US" dirty="0" smtClean="0"/>
              <a:t>It is most important that we work together to support the clean athlete</a:t>
            </a:r>
          </a:p>
          <a:p>
            <a:pPr>
              <a:buFont typeface="Wingdings" charset="2"/>
              <a:buChar char="Ø"/>
            </a:pPr>
            <a:r>
              <a:rPr lang="en-US" dirty="0" smtClean="0"/>
              <a:t>I am always available to answer questions </a:t>
            </a:r>
            <a:r>
              <a:rPr lang="en-US" dirty="0" smtClean="0">
                <a:hlinkClick r:id="rId2"/>
              </a:rPr>
              <a:t>antidoping@worldskate.org</a:t>
            </a:r>
            <a:endParaRPr lang="en-US" dirty="0" smtClean="0"/>
          </a:p>
          <a:p>
            <a:pPr>
              <a:buFont typeface="Wingdings" charset="2"/>
              <a:buChar char="Ø"/>
            </a:pPr>
            <a:r>
              <a:rPr lang="en-US" dirty="0" smtClean="0"/>
              <a:t>There will be an outreach program at the World Roller Games running as a joint venture between </a:t>
            </a:r>
            <a:r>
              <a:rPr lang="en-US" dirty="0" smtClean="0"/>
              <a:t>World Skate </a:t>
            </a:r>
            <a:r>
              <a:rPr lang="en-US" dirty="0" smtClean="0"/>
              <a:t>and CHINADA</a:t>
            </a:r>
          </a:p>
          <a:p>
            <a:pPr>
              <a:buFont typeface="Wingdings" charset="2"/>
              <a:buChar char="Ø"/>
            </a:pPr>
            <a:r>
              <a:rPr lang="en-US" dirty="0" smtClean="0"/>
              <a:t>I hope you take advantage of the learning programs to be more informed and to have some fun</a:t>
            </a:r>
          </a:p>
          <a:p>
            <a:endParaRPr lang="en-US" dirty="0"/>
          </a:p>
        </p:txBody>
      </p:sp>
      <p:pic>
        <p:nvPicPr>
          <p:cNvPr id="5" name="Picture 4"/>
          <p:cNvPicPr/>
          <p:nvPr/>
        </p:nvPicPr>
        <p:blipFill>
          <a:blip r:embed="rId3"/>
          <a:stretch>
            <a:fillRect/>
          </a:stretch>
        </p:blipFill>
        <p:spPr>
          <a:xfrm>
            <a:off x="492312" y="266397"/>
            <a:ext cx="1739900" cy="635000"/>
          </a:xfrm>
          <a:prstGeom prst="rect">
            <a:avLst/>
          </a:prstGeom>
        </p:spPr>
      </p:pic>
    </p:spTree>
    <p:extLst>
      <p:ext uri="{BB962C8B-B14F-4D97-AF65-F5344CB8AC3E}">
        <p14:creationId xmlns:p14="http://schemas.microsoft.com/office/powerpoint/2010/main" val="6785406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
            </a:r>
            <a:br>
              <a:rPr lang="en-US" smtClean="0"/>
            </a:br>
            <a:r>
              <a:rPr lang="en-US" smtClean="0"/>
              <a:t>Some </a:t>
            </a:r>
            <a:r>
              <a:rPr lang="en-US" dirty="0" smtClean="0"/>
              <a:t>Videos</a:t>
            </a:r>
            <a:endParaRPr lang="en-US" dirty="0"/>
          </a:p>
        </p:txBody>
      </p:sp>
      <p:sp>
        <p:nvSpPr>
          <p:cNvPr id="3" name="Content Placeholder 2"/>
          <p:cNvSpPr>
            <a:spLocks noGrp="1"/>
          </p:cNvSpPr>
          <p:nvPr>
            <p:ph idx="1"/>
          </p:nvPr>
        </p:nvSpPr>
        <p:spPr>
          <a:xfrm>
            <a:off x="838200" y="1856622"/>
            <a:ext cx="10515600" cy="4351338"/>
          </a:xfrm>
        </p:spPr>
        <p:txBody>
          <a:bodyPr/>
          <a:lstStyle/>
          <a:p>
            <a:pPr marL="0" lvl="0" indent="0">
              <a:buNone/>
            </a:pPr>
            <a:r>
              <a:rPr lang="en-AU" dirty="0" smtClean="0">
                <a:solidFill>
                  <a:srgbClr val="C00000"/>
                </a:solidFill>
                <a:latin typeface="Arial" charset="0"/>
                <a:ea typeface="ＭＳ Ｐゴシック" charset="-128"/>
              </a:rPr>
              <a:t>Doping Control Process</a:t>
            </a:r>
          </a:p>
          <a:p>
            <a:pPr lvl="0"/>
            <a:r>
              <a:rPr lang="en-AU" dirty="0" smtClean="0">
                <a:solidFill>
                  <a:srgbClr val="000000"/>
                </a:solidFill>
                <a:latin typeface="Arial" charset="0"/>
                <a:ea typeface="ＭＳ Ｐゴシック" charset="-128"/>
              </a:rPr>
              <a:t>https://</a:t>
            </a:r>
            <a:r>
              <a:rPr lang="en-AU" dirty="0" err="1" smtClean="0">
                <a:solidFill>
                  <a:srgbClr val="000000"/>
                </a:solidFill>
                <a:latin typeface="Arial" charset="0"/>
                <a:ea typeface="ＭＳ Ｐゴシック" charset="-128"/>
              </a:rPr>
              <a:t>www.youtube.com</a:t>
            </a:r>
            <a:r>
              <a:rPr lang="en-AU" dirty="0" smtClean="0">
                <a:solidFill>
                  <a:srgbClr val="000000"/>
                </a:solidFill>
                <a:latin typeface="Arial" charset="0"/>
                <a:ea typeface="ＭＳ Ｐゴシック" charset="-128"/>
              </a:rPr>
              <a:t>/</a:t>
            </a:r>
            <a:r>
              <a:rPr lang="en-AU" dirty="0" err="1" smtClean="0">
                <a:solidFill>
                  <a:srgbClr val="000000"/>
                </a:solidFill>
                <a:latin typeface="Arial" charset="0"/>
                <a:ea typeface="ＭＳ Ｐゴシック" charset="-128"/>
              </a:rPr>
              <a:t>watch?v</a:t>
            </a:r>
            <a:r>
              <a:rPr lang="en-AU" dirty="0" smtClean="0">
                <a:solidFill>
                  <a:srgbClr val="000000"/>
                </a:solidFill>
                <a:latin typeface="Arial" charset="0"/>
                <a:ea typeface="ＭＳ Ｐゴシック" charset="-128"/>
              </a:rPr>
              <a:t>=_p849msht_A </a:t>
            </a:r>
            <a:r>
              <a:rPr lang="en-US" dirty="0" smtClean="0">
                <a:solidFill>
                  <a:srgbClr val="000000"/>
                </a:solidFill>
                <a:latin typeface="Arial" charset="0"/>
                <a:ea typeface="ＭＳ Ｐゴシック" charset="-128"/>
              </a:rPr>
              <a:t> </a:t>
            </a:r>
          </a:p>
          <a:p>
            <a:pPr marL="0" lvl="0" indent="0">
              <a:buNone/>
            </a:pPr>
            <a:r>
              <a:rPr lang="en-US" dirty="0" smtClean="0">
                <a:solidFill>
                  <a:srgbClr val="C00000"/>
                </a:solidFill>
                <a:latin typeface="Arial" charset="0"/>
                <a:ea typeface="ＭＳ Ｐゴシック" charset="-128"/>
              </a:rPr>
              <a:t>Some tips from athletes</a:t>
            </a:r>
            <a:endParaRPr lang="en-AU" dirty="0">
              <a:solidFill>
                <a:srgbClr val="C00000"/>
              </a:solidFill>
              <a:latin typeface="Arial" charset="0"/>
              <a:ea typeface="ＭＳ Ｐゴシック" charset="-128"/>
            </a:endParaRPr>
          </a:p>
          <a:p>
            <a:r>
              <a:rPr lang="en-AU" b="0" baseline="0" dirty="0" smtClean="0"/>
              <a:t>https://</a:t>
            </a:r>
            <a:r>
              <a:rPr lang="en-AU" b="0" baseline="0" dirty="0" err="1" smtClean="0"/>
              <a:t>www.youtube.com</a:t>
            </a:r>
            <a:r>
              <a:rPr lang="en-AU" b="0" baseline="0" dirty="0" smtClean="0"/>
              <a:t>/</a:t>
            </a:r>
            <a:r>
              <a:rPr lang="en-AU" b="0" baseline="0" dirty="0" err="1" smtClean="0"/>
              <a:t>watch?v</a:t>
            </a:r>
            <a:r>
              <a:rPr lang="en-AU" b="0" baseline="0" dirty="0" smtClean="0"/>
              <a:t>=pkLugC1B9tw </a:t>
            </a:r>
          </a:p>
          <a:p>
            <a:pPr marL="0" indent="0">
              <a:buNone/>
            </a:pPr>
            <a:r>
              <a:rPr lang="en-AU" dirty="0" smtClean="0">
                <a:solidFill>
                  <a:srgbClr val="C00000"/>
                </a:solidFill>
              </a:rPr>
              <a:t>Athletes talk about supplements</a:t>
            </a:r>
            <a:endParaRPr lang="en-AU" b="0" baseline="0" dirty="0" smtClean="0">
              <a:solidFill>
                <a:srgbClr val="C00000"/>
              </a:solidFill>
            </a:endParaRPr>
          </a:p>
          <a:p>
            <a:r>
              <a:rPr lang="en-AU" baseline="0" dirty="0" smtClean="0"/>
              <a:t>https://</a:t>
            </a:r>
            <a:r>
              <a:rPr lang="en-AU" baseline="0" dirty="0" err="1" smtClean="0"/>
              <a:t>www.youtube.com</a:t>
            </a:r>
            <a:r>
              <a:rPr lang="en-AU" baseline="0" dirty="0" smtClean="0"/>
              <a:t>/</a:t>
            </a:r>
            <a:r>
              <a:rPr lang="en-AU" baseline="0" dirty="0" err="1" smtClean="0"/>
              <a:t>watch?v</a:t>
            </a:r>
            <a:r>
              <a:rPr lang="en-AU" baseline="0" dirty="0" smtClean="0"/>
              <a:t>=hR4zHEmRfjY</a:t>
            </a:r>
          </a:p>
          <a:p>
            <a:pPr marL="0" indent="0">
              <a:buNone/>
            </a:pPr>
            <a:r>
              <a:rPr lang="en-AU" b="1" i="1" dirty="0" smtClean="0">
                <a:solidFill>
                  <a:schemeClr val="accent6"/>
                </a:solidFill>
              </a:rPr>
              <a:t>These links take you to other videos that are well worth watching</a:t>
            </a:r>
          </a:p>
          <a:p>
            <a:endParaRPr lang="en-US" dirty="0"/>
          </a:p>
        </p:txBody>
      </p:sp>
      <p:sp>
        <p:nvSpPr>
          <p:cNvPr id="4" name="Rectangle 3"/>
          <p:cNvSpPr/>
          <p:nvPr/>
        </p:nvSpPr>
        <p:spPr>
          <a:xfrm>
            <a:off x="1224366" y="2557220"/>
            <a:ext cx="7368696" cy="369332"/>
          </a:xfrm>
          <a:prstGeom prst="rect">
            <a:avLst/>
          </a:prstGeom>
        </p:spPr>
        <p:txBody>
          <a:bodyPr wrap="square">
            <a:spAutoFit/>
          </a:bodyPr>
          <a:lstStyle/>
          <a:p>
            <a:pPr>
              <a:spcBef>
                <a:spcPct val="0"/>
              </a:spcBef>
            </a:pPr>
            <a:endParaRPr lang="en-AU" b="0" baseline="0" dirty="0" smtClean="0"/>
          </a:p>
        </p:txBody>
      </p:sp>
      <p:pic>
        <p:nvPicPr>
          <p:cNvPr id="6" name="Picture 5"/>
          <p:cNvPicPr/>
          <p:nvPr/>
        </p:nvPicPr>
        <p:blipFill>
          <a:blip r:embed="rId3"/>
          <a:stretch>
            <a:fillRect/>
          </a:stretch>
        </p:blipFill>
        <p:spPr>
          <a:xfrm>
            <a:off x="492312" y="266397"/>
            <a:ext cx="1554202" cy="582689"/>
          </a:xfrm>
          <a:prstGeom prst="rect">
            <a:avLst/>
          </a:prstGeom>
        </p:spPr>
      </p:pic>
    </p:spTree>
    <p:extLst>
      <p:ext uri="{BB962C8B-B14F-4D97-AF65-F5344CB8AC3E}">
        <p14:creationId xmlns:p14="http://schemas.microsoft.com/office/powerpoint/2010/main" val="10951776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26725"/>
            <a:ext cx="10515600" cy="885912"/>
          </a:xfrm>
        </p:spPr>
        <p:txBody>
          <a:bodyPr/>
          <a:lstStyle/>
          <a:p>
            <a:r>
              <a:rPr lang="en-US" dirty="0" smtClean="0"/>
              <a:t>Educational Resources</a:t>
            </a:r>
            <a:endParaRPr lang="en-US" dirty="0"/>
          </a:p>
        </p:txBody>
      </p:sp>
      <p:sp>
        <p:nvSpPr>
          <p:cNvPr id="3" name="Content Placeholder 2"/>
          <p:cNvSpPr>
            <a:spLocks noGrp="1"/>
          </p:cNvSpPr>
          <p:nvPr>
            <p:ph idx="1"/>
          </p:nvPr>
        </p:nvSpPr>
        <p:spPr>
          <a:xfrm>
            <a:off x="838200" y="1856622"/>
            <a:ext cx="10515600" cy="4351338"/>
          </a:xfrm>
        </p:spPr>
        <p:txBody>
          <a:bodyPr>
            <a:normAutofit lnSpcReduction="10000"/>
          </a:bodyPr>
          <a:lstStyle/>
          <a:p>
            <a:pPr marL="0" lvl="0" indent="0">
              <a:buNone/>
            </a:pPr>
            <a:r>
              <a:rPr lang="en-AU" b="1" dirty="0" smtClean="0">
                <a:solidFill>
                  <a:srgbClr val="C00000"/>
                </a:solidFill>
                <a:latin typeface="Arial" charset="0"/>
                <a:ea typeface="ＭＳ Ｐゴシック" charset="-128"/>
              </a:rPr>
              <a:t>WADA </a:t>
            </a:r>
            <a:r>
              <a:rPr lang="mr-IN" b="1" dirty="0" smtClean="0">
                <a:solidFill>
                  <a:srgbClr val="C00000"/>
                </a:solidFill>
                <a:latin typeface="Arial" charset="0"/>
                <a:ea typeface="ＭＳ Ｐゴシック" charset="-128"/>
              </a:rPr>
              <a:t>–</a:t>
            </a:r>
            <a:r>
              <a:rPr lang="en-AU" b="1" dirty="0" smtClean="0">
                <a:solidFill>
                  <a:srgbClr val="C00000"/>
                </a:solidFill>
                <a:latin typeface="Arial" charset="0"/>
                <a:ea typeface="ＭＳ Ｐゴシック" charset="-128"/>
              </a:rPr>
              <a:t> </a:t>
            </a:r>
            <a:r>
              <a:rPr lang="en-AU" b="1" dirty="0" err="1" smtClean="0">
                <a:solidFill>
                  <a:srgbClr val="C00000"/>
                </a:solidFill>
                <a:latin typeface="Arial" charset="0"/>
                <a:ea typeface="ＭＳ Ｐゴシック" charset="-128"/>
              </a:rPr>
              <a:t>www.wada-ama.org</a:t>
            </a:r>
            <a:endParaRPr lang="en-AU" b="1" dirty="0" smtClean="0">
              <a:solidFill>
                <a:srgbClr val="C00000"/>
              </a:solidFill>
              <a:latin typeface="Arial" charset="0"/>
              <a:ea typeface="ＭＳ Ｐゴシック" charset="-128"/>
            </a:endParaRPr>
          </a:p>
          <a:p>
            <a:pPr lvl="0"/>
            <a:r>
              <a:rPr lang="en-AU" dirty="0" smtClean="0">
                <a:solidFill>
                  <a:srgbClr val="000000"/>
                </a:solidFill>
                <a:latin typeface="Arial" charset="0"/>
                <a:ea typeface="ＭＳ Ｐゴシック" charset="-128"/>
              </a:rPr>
              <a:t>Click on what we do and then education</a:t>
            </a:r>
            <a:endParaRPr lang="en-US" dirty="0" smtClean="0">
              <a:solidFill>
                <a:srgbClr val="000000"/>
              </a:solidFill>
              <a:latin typeface="Arial" charset="0"/>
              <a:ea typeface="ＭＳ Ｐゴシック" charset="-128"/>
            </a:endParaRPr>
          </a:p>
          <a:p>
            <a:pPr marL="0" lvl="0" indent="0">
              <a:buNone/>
            </a:pPr>
            <a:r>
              <a:rPr lang="en-US" dirty="0" smtClean="0">
                <a:solidFill>
                  <a:srgbClr val="C00000"/>
                </a:solidFill>
                <a:latin typeface="Arial" charset="0"/>
                <a:ea typeface="ＭＳ Ｐゴシック" charset="-128"/>
              </a:rPr>
              <a:t>T</a:t>
            </a:r>
            <a:r>
              <a:rPr lang="en-AU" dirty="0" smtClean="0">
                <a:solidFill>
                  <a:srgbClr val="C00000"/>
                </a:solidFill>
                <a:latin typeface="Arial" charset="0"/>
                <a:ea typeface="ＭＳ Ｐゴシック" charset="-128"/>
              </a:rPr>
              <a:t>here are </a:t>
            </a:r>
            <a:r>
              <a:rPr lang="en-AU" dirty="0" err="1" smtClean="0">
                <a:solidFill>
                  <a:srgbClr val="C00000"/>
                </a:solidFill>
                <a:latin typeface="Arial" charset="0"/>
                <a:ea typeface="ＭＳ Ｐゴシック" charset="-128"/>
              </a:rPr>
              <a:t>elearning</a:t>
            </a:r>
            <a:r>
              <a:rPr lang="en-AU" dirty="0" smtClean="0">
                <a:solidFill>
                  <a:srgbClr val="C00000"/>
                </a:solidFill>
                <a:latin typeface="Arial" charset="0"/>
                <a:ea typeface="ＭＳ Ｐゴシック" charset="-128"/>
              </a:rPr>
              <a:t> resources such as ALPHA and programmes for support personnel in many languages</a:t>
            </a:r>
            <a:endParaRPr lang="en-AU" dirty="0">
              <a:solidFill>
                <a:srgbClr val="C00000"/>
              </a:solidFill>
              <a:latin typeface="Arial" charset="0"/>
              <a:ea typeface="ＭＳ Ｐゴシック" charset="-128"/>
            </a:endParaRPr>
          </a:p>
          <a:p>
            <a:r>
              <a:rPr lang="en-AU" b="1" dirty="0" err="1" smtClean="0"/>
              <a:t>www.asada.gov.au</a:t>
            </a:r>
            <a:endParaRPr lang="en-AU" b="1" dirty="0" smtClean="0"/>
          </a:p>
          <a:p>
            <a:pPr marL="0" indent="0">
              <a:buNone/>
            </a:pPr>
            <a:r>
              <a:rPr lang="en-AU" dirty="0" smtClean="0">
                <a:solidFill>
                  <a:srgbClr val="C00000"/>
                </a:solidFill>
              </a:rPr>
              <a:t>Click on </a:t>
            </a:r>
            <a:r>
              <a:rPr lang="en-AU" dirty="0" err="1" smtClean="0">
                <a:solidFill>
                  <a:srgbClr val="C00000"/>
                </a:solidFill>
              </a:rPr>
              <a:t>elearning</a:t>
            </a:r>
            <a:r>
              <a:rPr lang="en-AU" dirty="0" smtClean="0">
                <a:solidFill>
                  <a:srgbClr val="C00000"/>
                </a:solidFill>
              </a:rPr>
              <a:t> </a:t>
            </a:r>
            <a:r>
              <a:rPr lang="mr-IN" dirty="0" smtClean="0">
                <a:solidFill>
                  <a:srgbClr val="C00000"/>
                </a:solidFill>
              </a:rPr>
              <a:t>–</a:t>
            </a:r>
            <a:r>
              <a:rPr lang="en-AU" dirty="0" smtClean="0">
                <a:solidFill>
                  <a:srgbClr val="C00000"/>
                </a:solidFill>
              </a:rPr>
              <a:t> lots of quality programmes in English</a:t>
            </a:r>
            <a:endParaRPr lang="en-AU" b="0" baseline="0" dirty="0" smtClean="0">
              <a:solidFill>
                <a:srgbClr val="C00000"/>
              </a:solidFill>
            </a:endParaRPr>
          </a:p>
          <a:p>
            <a:r>
              <a:rPr lang="en-AU" b="1" dirty="0" smtClean="0"/>
              <a:t>Your National </a:t>
            </a:r>
            <a:r>
              <a:rPr lang="en-AU" b="1" dirty="0" err="1" smtClean="0"/>
              <a:t>Antidoping</a:t>
            </a:r>
            <a:r>
              <a:rPr lang="en-AU" b="1" dirty="0" smtClean="0"/>
              <a:t> organisation (NADO) webpage</a:t>
            </a:r>
          </a:p>
          <a:p>
            <a:r>
              <a:rPr lang="en-AU" dirty="0" smtClean="0"/>
              <a:t> </a:t>
            </a:r>
            <a:r>
              <a:rPr lang="en-AU" b="1" dirty="0" smtClean="0"/>
              <a:t>World Skate </a:t>
            </a:r>
            <a:r>
              <a:rPr lang="en-AU" b="1" dirty="0" smtClean="0">
                <a:hlinkClick r:id="rId3"/>
              </a:rPr>
              <a:t>www.worldskate.org</a:t>
            </a:r>
            <a:r>
              <a:rPr lang="en-AU" b="1" dirty="0" smtClean="0"/>
              <a:t>,</a:t>
            </a:r>
          </a:p>
          <a:p>
            <a:r>
              <a:rPr lang="en-AU" dirty="0" smtClean="0"/>
              <a:t> click on “about us” Sports Medicine and then education</a:t>
            </a:r>
            <a:endParaRPr lang="en-US" dirty="0"/>
          </a:p>
        </p:txBody>
      </p:sp>
      <p:sp>
        <p:nvSpPr>
          <p:cNvPr id="4" name="Rectangle 3"/>
          <p:cNvSpPr/>
          <p:nvPr/>
        </p:nvSpPr>
        <p:spPr>
          <a:xfrm>
            <a:off x="1224366" y="2557220"/>
            <a:ext cx="7368696" cy="369332"/>
          </a:xfrm>
          <a:prstGeom prst="rect">
            <a:avLst/>
          </a:prstGeom>
        </p:spPr>
        <p:txBody>
          <a:bodyPr wrap="square">
            <a:spAutoFit/>
          </a:bodyPr>
          <a:lstStyle/>
          <a:p>
            <a:pPr>
              <a:spcBef>
                <a:spcPct val="0"/>
              </a:spcBef>
            </a:pPr>
            <a:endParaRPr lang="en-AU" b="0" baseline="0" dirty="0" smtClean="0"/>
          </a:p>
        </p:txBody>
      </p:sp>
      <p:pic>
        <p:nvPicPr>
          <p:cNvPr id="7" name="Picture 6"/>
          <p:cNvPicPr/>
          <p:nvPr/>
        </p:nvPicPr>
        <p:blipFill>
          <a:blip r:embed="rId4"/>
          <a:stretch>
            <a:fillRect/>
          </a:stretch>
        </p:blipFill>
        <p:spPr>
          <a:xfrm>
            <a:off x="492312" y="266397"/>
            <a:ext cx="1739900" cy="635000"/>
          </a:xfrm>
          <a:prstGeom prst="rect">
            <a:avLst/>
          </a:prstGeom>
        </p:spPr>
      </p:pic>
    </p:spTree>
    <p:extLst>
      <p:ext uri="{BB962C8B-B14F-4D97-AF65-F5344CB8AC3E}">
        <p14:creationId xmlns:p14="http://schemas.microsoft.com/office/powerpoint/2010/main" val="6725154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35834"/>
            <a:ext cx="10515600" cy="1127051"/>
          </a:xfrm>
        </p:spPr>
        <p:txBody>
          <a:bodyPr/>
          <a:lstStyle/>
          <a:p>
            <a:r>
              <a:rPr lang="en-US" dirty="0" err="1" smtClean="0"/>
              <a:t>Antidoping</a:t>
            </a:r>
            <a:r>
              <a:rPr lang="en-US" dirty="0" smtClean="0"/>
              <a:t> </a:t>
            </a:r>
            <a:r>
              <a:rPr lang="en-US" dirty="0" err="1" smtClean="0"/>
              <a:t>Organisations</a:t>
            </a:r>
            <a:r>
              <a:rPr lang="en-US" dirty="0" smtClean="0"/>
              <a:t> (ADOs)</a:t>
            </a:r>
            <a:endParaRPr lang="en-US" dirty="0"/>
          </a:p>
        </p:txBody>
      </p:sp>
      <p:sp>
        <p:nvSpPr>
          <p:cNvPr id="3" name="Content Placeholder 2"/>
          <p:cNvSpPr>
            <a:spLocks noGrp="1"/>
          </p:cNvSpPr>
          <p:nvPr>
            <p:ph idx="1"/>
          </p:nvPr>
        </p:nvSpPr>
        <p:spPr>
          <a:xfrm>
            <a:off x="838200" y="2530549"/>
            <a:ext cx="10515600" cy="3646414"/>
          </a:xfrm>
        </p:spPr>
        <p:txBody>
          <a:bodyPr>
            <a:normAutofit fontScale="92500" lnSpcReduction="10000"/>
          </a:bodyPr>
          <a:lstStyle/>
          <a:p>
            <a:r>
              <a:rPr lang="en-US" dirty="0" smtClean="0"/>
              <a:t>Responsible for implementing WADA policy</a:t>
            </a:r>
          </a:p>
          <a:p>
            <a:endParaRPr lang="en-US" dirty="0"/>
          </a:p>
          <a:p>
            <a:r>
              <a:rPr lang="en-US" dirty="0" smtClean="0"/>
              <a:t>National </a:t>
            </a:r>
            <a:r>
              <a:rPr lang="en-US" dirty="0" err="1" smtClean="0"/>
              <a:t>Antidoping</a:t>
            </a:r>
            <a:r>
              <a:rPr lang="en-US" dirty="0" smtClean="0"/>
              <a:t> </a:t>
            </a:r>
            <a:r>
              <a:rPr lang="en-US" dirty="0" err="1" smtClean="0"/>
              <a:t>Organisations</a:t>
            </a:r>
            <a:r>
              <a:rPr lang="en-US" dirty="0" smtClean="0"/>
              <a:t> (NADOs)</a:t>
            </a:r>
          </a:p>
          <a:p>
            <a:pPr lvl="1"/>
            <a:r>
              <a:rPr lang="en-US" dirty="0" smtClean="0"/>
              <a:t>National level </a:t>
            </a:r>
          </a:p>
          <a:p>
            <a:pPr lvl="1"/>
            <a:endParaRPr lang="en-US" dirty="0"/>
          </a:p>
          <a:p>
            <a:r>
              <a:rPr lang="en-US" dirty="0" smtClean="0"/>
              <a:t>International Federations (Ifs)</a:t>
            </a:r>
          </a:p>
          <a:p>
            <a:pPr lvl="1"/>
            <a:r>
              <a:rPr lang="en-US" dirty="0" smtClean="0"/>
              <a:t>International level</a:t>
            </a:r>
            <a:endParaRPr lang="en-US" dirty="0"/>
          </a:p>
          <a:p>
            <a:pPr lvl="1"/>
            <a:endParaRPr lang="en-US" dirty="0" smtClean="0"/>
          </a:p>
          <a:p>
            <a:r>
              <a:rPr lang="en-US" dirty="0" smtClean="0"/>
              <a:t>NADOs and International Federations work together and share information</a:t>
            </a:r>
            <a:endParaRPr lang="en-US" dirty="0"/>
          </a:p>
        </p:txBody>
      </p:sp>
      <p:pic>
        <p:nvPicPr>
          <p:cNvPr id="5" name="Picture 4"/>
          <p:cNvPicPr/>
          <p:nvPr/>
        </p:nvPicPr>
        <p:blipFill>
          <a:blip r:embed="rId2"/>
          <a:stretch>
            <a:fillRect/>
          </a:stretch>
        </p:blipFill>
        <p:spPr>
          <a:xfrm>
            <a:off x="492312" y="266397"/>
            <a:ext cx="1739900" cy="635000"/>
          </a:xfrm>
          <a:prstGeom prst="rect">
            <a:avLst/>
          </a:prstGeom>
        </p:spPr>
      </p:pic>
    </p:spTree>
    <p:extLst>
      <p:ext uri="{BB962C8B-B14F-4D97-AF65-F5344CB8AC3E}">
        <p14:creationId xmlns:p14="http://schemas.microsoft.com/office/powerpoint/2010/main" val="2554678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SCOPE </a:t>
            </a:r>
            <a:r>
              <a:rPr lang="en-US" dirty="0" smtClean="0"/>
              <a:t>OF PRESENTATION</a:t>
            </a:r>
            <a:endParaRPr lang="en-US" dirty="0"/>
          </a:p>
        </p:txBody>
      </p:sp>
      <p:sp>
        <p:nvSpPr>
          <p:cNvPr id="3" name="Content Placeholder 2"/>
          <p:cNvSpPr>
            <a:spLocks noGrp="1"/>
          </p:cNvSpPr>
          <p:nvPr>
            <p:ph idx="1"/>
          </p:nvPr>
        </p:nvSpPr>
        <p:spPr>
          <a:noFill/>
        </p:spPr>
        <p:txBody>
          <a:bodyPr>
            <a:normAutofit/>
          </a:bodyPr>
          <a:lstStyle/>
          <a:p>
            <a:r>
              <a:rPr lang="en-US" dirty="0" smtClean="0"/>
              <a:t>10 Possible Anti-doping Rule Violations</a:t>
            </a:r>
          </a:p>
          <a:p>
            <a:r>
              <a:rPr lang="en-US" dirty="0" smtClean="0"/>
              <a:t>Prohibited List &amp; Check your substances </a:t>
            </a:r>
            <a:r>
              <a:rPr lang="mr-IN" dirty="0" smtClean="0"/>
              <a:t>–</a:t>
            </a:r>
            <a:r>
              <a:rPr lang="en-US" dirty="0" smtClean="0"/>
              <a:t> working the process</a:t>
            </a:r>
          </a:p>
          <a:p>
            <a:r>
              <a:rPr lang="en-US" dirty="0" smtClean="0"/>
              <a:t>Supplements &amp; Strict Liability</a:t>
            </a:r>
          </a:p>
          <a:p>
            <a:r>
              <a:rPr lang="en-US" dirty="0" smtClean="0"/>
              <a:t>Therapeutic Use Exemption (TUE)</a:t>
            </a:r>
          </a:p>
          <a:p>
            <a:r>
              <a:rPr lang="en-US" dirty="0"/>
              <a:t>Process of Testing and Results </a:t>
            </a:r>
            <a:r>
              <a:rPr lang="en-US" dirty="0" smtClean="0"/>
              <a:t>Management</a:t>
            </a:r>
            <a:endParaRPr lang="en-US" dirty="0"/>
          </a:p>
          <a:p>
            <a:r>
              <a:rPr lang="en-US" dirty="0" smtClean="0"/>
              <a:t>Registered Testing Pool (RTP) and whereabouts</a:t>
            </a:r>
          </a:p>
          <a:p>
            <a:r>
              <a:rPr lang="en-US" dirty="0" smtClean="0"/>
              <a:t>Risks and Consequences of Doping</a:t>
            </a:r>
          </a:p>
        </p:txBody>
      </p:sp>
      <p:pic>
        <p:nvPicPr>
          <p:cNvPr id="5" name="Picture 4"/>
          <p:cNvPicPr/>
          <p:nvPr/>
        </p:nvPicPr>
        <p:blipFill>
          <a:blip r:embed="rId2"/>
          <a:stretch>
            <a:fillRect/>
          </a:stretch>
        </p:blipFill>
        <p:spPr>
          <a:xfrm>
            <a:off x="492312" y="266397"/>
            <a:ext cx="1739900" cy="635000"/>
          </a:xfrm>
          <a:prstGeom prst="rect">
            <a:avLst/>
          </a:prstGeom>
        </p:spPr>
      </p:pic>
    </p:spTree>
    <p:extLst>
      <p:ext uri="{BB962C8B-B14F-4D97-AF65-F5344CB8AC3E}">
        <p14:creationId xmlns:p14="http://schemas.microsoft.com/office/powerpoint/2010/main" val="3093530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8688"/>
            <a:ext cx="10515600" cy="762000"/>
          </a:xfrm>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idx="1"/>
          </p:nvPr>
        </p:nvSpPr>
        <p:spPr>
          <a:xfrm>
            <a:off x="838200" y="1322962"/>
            <a:ext cx="10515600" cy="4854001"/>
          </a:xfrm>
        </p:spPr>
        <p:txBody>
          <a:bodyPr>
            <a:normAutofit/>
          </a:bodyPr>
          <a:lstStyle/>
          <a:p>
            <a:pPr marL="0" indent="0">
              <a:buNone/>
            </a:pPr>
            <a:endParaRPr lang="en-US" dirty="0" smtClean="0"/>
          </a:p>
          <a:p>
            <a:pPr marL="0" indent="0">
              <a:buNone/>
            </a:pPr>
            <a:r>
              <a:rPr lang="en-US" dirty="0" smtClean="0"/>
              <a:t>Why do coaches, doctors and administrators have to participate in education. Support personnel are not tested.?</a:t>
            </a:r>
          </a:p>
          <a:p>
            <a:pPr marL="0" indent="0">
              <a:buNone/>
            </a:pPr>
            <a:endParaRPr lang="en-US" dirty="0" smtClean="0"/>
          </a:p>
          <a:p>
            <a:pPr marL="0" indent="0">
              <a:buNone/>
            </a:pPr>
            <a:r>
              <a:rPr lang="en-US" dirty="0"/>
              <a:t>It is not necessary to be tested to have an anti-doping rule violations  (ADRV) against </a:t>
            </a:r>
            <a:r>
              <a:rPr lang="en-US" dirty="0" smtClean="0"/>
              <a:t>you</a:t>
            </a:r>
          </a:p>
          <a:p>
            <a:pPr marL="0" indent="0">
              <a:buNone/>
            </a:pPr>
            <a:endParaRPr lang="en-US" dirty="0" smtClean="0"/>
          </a:p>
          <a:p>
            <a:pPr marL="0" indent="0">
              <a:buNone/>
            </a:pPr>
            <a:r>
              <a:rPr lang="en-US" dirty="0"/>
              <a:t>The culture of the coach will strongly influence the </a:t>
            </a:r>
            <a:r>
              <a:rPr lang="en-US" dirty="0" smtClean="0"/>
              <a:t>decision of the athletes to dope or not.</a:t>
            </a:r>
            <a:endParaRPr lang="en-US" dirty="0"/>
          </a:p>
          <a:p>
            <a:pPr marL="0" indent="0">
              <a:buNone/>
            </a:pPr>
            <a:endParaRPr lang="en-US" dirty="0" smtClean="0"/>
          </a:p>
        </p:txBody>
      </p:sp>
      <p:pic>
        <p:nvPicPr>
          <p:cNvPr id="5" name="Picture 4"/>
          <p:cNvPicPr/>
          <p:nvPr/>
        </p:nvPicPr>
        <p:blipFill>
          <a:blip r:embed="rId3"/>
          <a:stretch>
            <a:fillRect/>
          </a:stretch>
        </p:blipFill>
        <p:spPr>
          <a:xfrm>
            <a:off x="492312" y="266397"/>
            <a:ext cx="1739900" cy="635000"/>
          </a:xfrm>
          <a:prstGeom prst="rect">
            <a:avLst/>
          </a:prstGeom>
        </p:spPr>
      </p:pic>
    </p:spTree>
    <p:extLst>
      <p:ext uri="{BB962C8B-B14F-4D97-AF65-F5344CB8AC3E}">
        <p14:creationId xmlns:p14="http://schemas.microsoft.com/office/powerpoint/2010/main" val="4086505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429" y="1175657"/>
            <a:ext cx="10515600" cy="1001486"/>
          </a:xfrm>
        </p:spPr>
        <p:txBody>
          <a:bodyPr/>
          <a:lstStyle/>
          <a:p>
            <a:r>
              <a:rPr lang="en-US" dirty="0" smtClean="0"/>
              <a:t>Doping </a:t>
            </a:r>
            <a:r>
              <a:rPr lang="en-US" dirty="0" err="1" smtClean="0"/>
              <a:t>Programmes</a:t>
            </a:r>
            <a:endParaRPr lang="en-US" dirty="0"/>
          </a:p>
        </p:txBody>
      </p:sp>
      <p:sp>
        <p:nvSpPr>
          <p:cNvPr id="3" name="Rectangle 2"/>
          <p:cNvSpPr/>
          <p:nvPr/>
        </p:nvSpPr>
        <p:spPr>
          <a:xfrm>
            <a:off x="1240971" y="2551837"/>
            <a:ext cx="7903029" cy="3693319"/>
          </a:xfrm>
          <a:prstGeom prst="rect">
            <a:avLst/>
          </a:prstGeom>
        </p:spPr>
        <p:txBody>
          <a:bodyPr wrap="square">
            <a:spAutoFit/>
          </a:bodyPr>
          <a:lstStyle/>
          <a:p>
            <a:r>
              <a:rPr lang="en-US" sz="2600" dirty="0"/>
              <a:t>Most successful doping </a:t>
            </a:r>
            <a:r>
              <a:rPr lang="en-US" sz="2600" dirty="0" err="1"/>
              <a:t>programmes</a:t>
            </a:r>
            <a:r>
              <a:rPr lang="en-US" sz="2600" dirty="0"/>
              <a:t> require assistance of medical </a:t>
            </a:r>
            <a:r>
              <a:rPr lang="en-US" sz="2600" dirty="0" smtClean="0"/>
              <a:t>personnel</a:t>
            </a:r>
          </a:p>
          <a:p>
            <a:endParaRPr lang="en-US" sz="2600" dirty="0"/>
          </a:p>
          <a:p>
            <a:pPr>
              <a:buFont typeface="Wingdings" charset="2"/>
              <a:buChar char="Ø"/>
            </a:pPr>
            <a:r>
              <a:rPr lang="en-US" sz="2600" dirty="0"/>
              <a:t>There are 10 possible anti-doping rule violations (ADRV</a:t>
            </a:r>
            <a:r>
              <a:rPr lang="en-US" sz="2600" dirty="0" smtClean="0"/>
              <a:t>)</a:t>
            </a:r>
          </a:p>
          <a:p>
            <a:pPr>
              <a:buFont typeface="Wingdings" charset="2"/>
              <a:buChar char="Ø"/>
            </a:pPr>
            <a:endParaRPr lang="en-US" sz="2600" dirty="0"/>
          </a:p>
          <a:p>
            <a:pPr>
              <a:buFont typeface="Wingdings" charset="2"/>
              <a:buChar char="Ø"/>
            </a:pPr>
            <a:r>
              <a:rPr lang="en-US" sz="2600" dirty="0"/>
              <a:t>Only 1 depends on a positive </a:t>
            </a:r>
            <a:r>
              <a:rPr lang="en-US" sz="2600" dirty="0" smtClean="0"/>
              <a:t>test</a:t>
            </a:r>
            <a:endParaRPr lang="en-US" sz="2600" dirty="0"/>
          </a:p>
          <a:p>
            <a:pPr>
              <a:buFont typeface="Wingdings" charset="2"/>
              <a:buChar char="Ø"/>
            </a:pPr>
            <a:r>
              <a:rPr lang="en-US" sz="2600" dirty="0"/>
              <a:t>5 apply to athletes</a:t>
            </a:r>
          </a:p>
          <a:p>
            <a:pPr>
              <a:buFont typeface="Wingdings" charset="2"/>
              <a:buChar char="Ø"/>
            </a:pPr>
            <a:r>
              <a:rPr lang="en-US" sz="2600" dirty="0"/>
              <a:t>The other 5 apply to athletes and others</a:t>
            </a:r>
          </a:p>
        </p:txBody>
      </p:sp>
      <p:pic>
        <p:nvPicPr>
          <p:cNvPr id="5" name="Picture 4"/>
          <p:cNvPicPr/>
          <p:nvPr/>
        </p:nvPicPr>
        <p:blipFill>
          <a:blip r:embed="rId2"/>
          <a:stretch>
            <a:fillRect/>
          </a:stretch>
        </p:blipFill>
        <p:spPr>
          <a:xfrm>
            <a:off x="492312" y="266397"/>
            <a:ext cx="1739900" cy="635000"/>
          </a:xfrm>
          <a:prstGeom prst="rect">
            <a:avLst/>
          </a:prstGeom>
        </p:spPr>
      </p:pic>
    </p:spTree>
    <p:extLst>
      <p:ext uri="{BB962C8B-B14F-4D97-AF65-F5344CB8AC3E}">
        <p14:creationId xmlns:p14="http://schemas.microsoft.com/office/powerpoint/2010/main" val="1383778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260648"/>
            <a:ext cx="8424936" cy="976481"/>
          </a:xfrm>
          <a:effectLst/>
        </p:spPr>
        <p:txBody>
          <a:bodyPr>
            <a:normAutofit/>
          </a:bodyPr>
          <a:lstStyle/>
          <a:p>
            <a:pPr algn="ctr"/>
            <a:r>
              <a:rPr lang="en-US" sz="4400" b="1" dirty="0">
                <a:ln w="12700">
                  <a:solidFill>
                    <a:schemeClr val="tx2">
                      <a:satMod val="155000"/>
                    </a:schemeClr>
                  </a:solidFill>
                  <a:prstDash val="solid"/>
                </a:ln>
                <a:solidFill>
                  <a:srgbClr val="2A6EBB"/>
                </a:solidFill>
                <a:latin typeface="Franklin Gothic Medium Cond" pitchFamily="34" charset="0"/>
              </a:rPr>
              <a:t>Anti-Doping Rule </a:t>
            </a:r>
            <a:r>
              <a:rPr lang="en-US" sz="4400" b="1" dirty="0" err="1" smtClean="0">
                <a:ln w="12700">
                  <a:solidFill>
                    <a:schemeClr val="tx2">
                      <a:satMod val="155000"/>
                    </a:schemeClr>
                  </a:solidFill>
                  <a:prstDash val="solid"/>
                </a:ln>
                <a:solidFill>
                  <a:srgbClr val="2A6EBB"/>
                </a:solidFill>
                <a:latin typeface="Franklin Gothic Medium Cond" pitchFamily="34" charset="0"/>
              </a:rPr>
              <a:t>VIolations</a:t>
            </a:r>
            <a:endParaRPr lang="en-AU" sz="4400" b="1" dirty="0">
              <a:ln w="12700">
                <a:solidFill>
                  <a:schemeClr val="tx2">
                    <a:satMod val="155000"/>
                  </a:schemeClr>
                </a:solidFill>
                <a:prstDash val="solid"/>
              </a:ln>
              <a:solidFill>
                <a:srgbClr val="2A6EBB"/>
              </a:solidFill>
              <a:latin typeface="Franklin Gothic Medium Cond" pitchFamily="34" charset="0"/>
            </a:endParaRPr>
          </a:p>
        </p:txBody>
      </p:sp>
      <p:graphicFrame>
        <p:nvGraphicFramePr>
          <p:cNvPr id="5" name="Diagram 4"/>
          <p:cNvGraphicFramePr/>
          <p:nvPr>
            <p:extLst/>
          </p:nvPr>
        </p:nvGraphicFramePr>
        <p:xfrm>
          <a:off x="1775520" y="1412776"/>
          <a:ext cx="8676456"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p:nvPr/>
        </p:nvPicPr>
        <p:blipFill>
          <a:blip r:embed="rId8"/>
          <a:stretch>
            <a:fillRect/>
          </a:stretch>
        </p:blipFill>
        <p:spPr>
          <a:xfrm>
            <a:off x="492312" y="266397"/>
            <a:ext cx="1739900" cy="635000"/>
          </a:xfrm>
          <a:prstGeom prst="rect">
            <a:avLst/>
          </a:prstGeom>
        </p:spPr>
      </p:pic>
    </p:spTree>
    <p:extLst>
      <p:ext uri="{BB962C8B-B14F-4D97-AF65-F5344CB8AC3E}">
        <p14:creationId xmlns:p14="http://schemas.microsoft.com/office/powerpoint/2010/main" val="17326586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0" y="260648"/>
            <a:ext cx="8280921" cy="1180628"/>
          </a:xfrm>
          <a:effectLst/>
        </p:spPr>
        <p:txBody>
          <a:bodyPr>
            <a:normAutofit/>
          </a:bodyPr>
          <a:lstStyle/>
          <a:p>
            <a:r>
              <a:rPr lang="en-US" sz="6600" b="1" dirty="0">
                <a:ln w="12700">
                  <a:solidFill>
                    <a:schemeClr val="tx2">
                      <a:satMod val="155000"/>
                    </a:schemeClr>
                  </a:solidFill>
                  <a:prstDash val="solid"/>
                </a:ln>
                <a:solidFill>
                  <a:srgbClr val="2A6EBB"/>
                </a:solidFill>
                <a:latin typeface="Franklin Gothic Medium Cond" pitchFamily="34" charset="0"/>
              </a:rPr>
              <a:t>The Prohibited List</a:t>
            </a:r>
            <a:endParaRPr lang="en-AU" sz="6600" b="1" dirty="0">
              <a:ln w="12700">
                <a:solidFill>
                  <a:schemeClr val="tx2">
                    <a:satMod val="155000"/>
                  </a:schemeClr>
                </a:solidFill>
                <a:prstDash val="solid"/>
              </a:ln>
              <a:solidFill>
                <a:srgbClr val="2A6EBB"/>
              </a:solidFill>
              <a:latin typeface="Franklin Gothic Medium Cond" pitchFamily="34" charset="0"/>
            </a:endParaRPr>
          </a:p>
        </p:txBody>
      </p:sp>
      <p:grpSp>
        <p:nvGrpSpPr>
          <p:cNvPr id="5" name="Group 1"/>
          <p:cNvGrpSpPr>
            <a:grpSpLocks/>
          </p:cNvGrpSpPr>
          <p:nvPr/>
        </p:nvGrpSpPr>
        <p:grpSpPr bwMode="auto">
          <a:xfrm>
            <a:off x="1785280" y="1441276"/>
            <a:ext cx="8837460" cy="5656210"/>
            <a:chOff x="107503" y="1099996"/>
            <a:chExt cx="8720221" cy="5109609"/>
          </a:xfrm>
        </p:grpSpPr>
        <p:sp>
          <p:nvSpPr>
            <p:cNvPr id="6" name="Freeform 5"/>
            <p:cNvSpPr/>
            <p:nvPr/>
          </p:nvSpPr>
          <p:spPr>
            <a:xfrm>
              <a:off x="123822" y="1099996"/>
              <a:ext cx="6255505" cy="528804"/>
            </a:xfrm>
            <a:custGeom>
              <a:avLst/>
              <a:gdLst>
                <a:gd name="connsiteX0" fmla="*/ 0 w 2945337"/>
                <a:gd name="connsiteY0" fmla="*/ 0 h 528804"/>
                <a:gd name="connsiteX1" fmla="*/ 2945337 w 2945337"/>
                <a:gd name="connsiteY1" fmla="*/ 0 h 528804"/>
                <a:gd name="connsiteX2" fmla="*/ 2945337 w 2945337"/>
                <a:gd name="connsiteY2" fmla="*/ 528804 h 528804"/>
                <a:gd name="connsiteX3" fmla="*/ 0 w 2945337"/>
                <a:gd name="connsiteY3" fmla="*/ 528804 h 528804"/>
                <a:gd name="connsiteX4" fmla="*/ 0 w 2945337"/>
                <a:gd name="connsiteY4" fmla="*/ 0 h 52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337" h="528804">
                  <a:moveTo>
                    <a:pt x="0" y="0"/>
                  </a:moveTo>
                  <a:lnTo>
                    <a:pt x="2945337" y="0"/>
                  </a:lnTo>
                  <a:lnTo>
                    <a:pt x="2945337" y="528804"/>
                  </a:lnTo>
                  <a:lnTo>
                    <a:pt x="0" y="528804"/>
                  </a:lnTo>
                  <a:lnTo>
                    <a:pt x="0" y="0"/>
                  </a:lnTo>
                  <a:close/>
                </a:path>
              </a:pathLst>
            </a:custGeom>
            <a:solidFill>
              <a:srgbClr val="2A6EBB"/>
            </a:solidFill>
            <a:ln>
              <a:solidFill>
                <a:srgbClr val="2A6EBB"/>
              </a:solidFill>
            </a:ln>
          </p:spPr>
          <p:style>
            <a:lnRef idx="0">
              <a:schemeClr val="dk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lIns="15240" tIns="15240" rIns="15240" bIns="15240" spcCol="1270" anchor="ctr"/>
            <a:lstStyle/>
            <a:p>
              <a:pPr algn="ctr" defTabSz="1066800">
                <a:lnSpc>
                  <a:spcPct val="90000"/>
                </a:lnSpc>
                <a:spcAft>
                  <a:spcPct val="35000"/>
                </a:spcAft>
                <a:defRPr/>
              </a:pPr>
              <a:r>
                <a:rPr lang="en-AU" sz="2000" dirty="0">
                  <a:solidFill>
                    <a:schemeClr val="bg1"/>
                  </a:solidFill>
                  <a:latin typeface="Franklin Gothic Book" pitchFamily="34" charset="0"/>
                </a:rPr>
                <a:t>AT ALL TIMES</a:t>
              </a:r>
            </a:p>
          </p:txBody>
        </p:sp>
        <p:sp>
          <p:nvSpPr>
            <p:cNvPr id="7" name="Freeform 6"/>
            <p:cNvSpPr/>
            <p:nvPr/>
          </p:nvSpPr>
          <p:spPr>
            <a:xfrm>
              <a:off x="123822" y="1735376"/>
              <a:ext cx="3303030" cy="528804"/>
            </a:xfrm>
            <a:custGeom>
              <a:avLst/>
              <a:gdLst>
                <a:gd name="connsiteX0" fmla="*/ 0 w 2828281"/>
                <a:gd name="connsiteY0" fmla="*/ 0 h 528804"/>
                <a:gd name="connsiteX1" fmla="*/ 2828281 w 2828281"/>
                <a:gd name="connsiteY1" fmla="*/ 0 h 528804"/>
                <a:gd name="connsiteX2" fmla="*/ 2828281 w 2828281"/>
                <a:gd name="connsiteY2" fmla="*/ 528804 h 528804"/>
                <a:gd name="connsiteX3" fmla="*/ 0 w 2828281"/>
                <a:gd name="connsiteY3" fmla="*/ 528804 h 528804"/>
                <a:gd name="connsiteX4" fmla="*/ 0 w 2828281"/>
                <a:gd name="connsiteY4" fmla="*/ 0 h 52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8281" h="528804">
                  <a:moveTo>
                    <a:pt x="0" y="0"/>
                  </a:moveTo>
                  <a:lnTo>
                    <a:pt x="2828281" y="0"/>
                  </a:lnTo>
                  <a:lnTo>
                    <a:pt x="2828281" y="528804"/>
                  </a:lnTo>
                  <a:lnTo>
                    <a:pt x="0" y="528804"/>
                  </a:lnTo>
                  <a:lnTo>
                    <a:pt x="0" y="0"/>
                  </a:lnTo>
                  <a:close/>
                </a:path>
              </a:pathLst>
            </a:custGeom>
            <a:solidFill>
              <a:srgbClr val="A2A4A3"/>
            </a:solidFill>
            <a:ln>
              <a:solidFill>
                <a:srgbClr val="A2A4A3"/>
              </a:solidFill>
            </a:ln>
          </p:spPr>
          <p:style>
            <a:lnRef idx="0">
              <a:schemeClr val="dk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lIns="15240" tIns="15240" rIns="15240" bIns="15240" spcCol="1270" anchor="ctr"/>
            <a:lstStyle/>
            <a:p>
              <a:pPr algn="ctr" defTabSz="1066800">
                <a:lnSpc>
                  <a:spcPct val="90000"/>
                </a:lnSpc>
                <a:spcAft>
                  <a:spcPct val="35000"/>
                </a:spcAft>
                <a:defRPr/>
              </a:pPr>
              <a:r>
                <a:rPr lang="en-AU" sz="2000" dirty="0">
                  <a:latin typeface="Franklin Gothic Book" pitchFamily="34" charset="0"/>
                </a:rPr>
                <a:t>SUBSTANCES</a:t>
              </a:r>
            </a:p>
          </p:txBody>
        </p:sp>
        <p:sp>
          <p:nvSpPr>
            <p:cNvPr id="8" name="Freeform 7"/>
            <p:cNvSpPr/>
            <p:nvPr/>
          </p:nvSpPr>
          <p:spPr>
            <a:xfrm>
              <a:off x="107503" y="2371695"/>
              <a:ext cx="3319349" cy="528804"/>
            </a:xfrm>
            <a:custGeom>
              <a:avLst/>
              <a:gdLst>
                <a:gd name="connsiteX0" fmla="*/ 0 w 2267536"/>
                <a:gd name="connsiteY0" fmla="*/ 0 h 528804"/>
                <a:gd name="connsiteX1" fmla="*/ 2267536 w 2267536"/>
                <a:gd name="connsiteY1" fmla="*/ 0 h 528804"/>
                <a:gd name="connsiteX2" fmla="*/ 2267536 w 2267536"/>
                <a:gd name="connsiteY2" fmla="*/ 528804 h 528804"/>
                <a:gd name="connsiteX3" fmla="*/ 0 w 2267536"/>
                <a:gd name="connsiteY3" fmla="*/ 528804 h 528804"/>
                <a:gd name="connsiteX4" fmla="*/ 0 w 2267536"/>
                <a:gd name="connsiteY4" fmla="*/ 0 h 52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7536" h="528804">
                  <a:moveTo>
                    <a:pt x="0" y="0"/>
                  </a:moveTo>
                  <a:lnTo>
                    <a:pt x="2267536" y="0"/>
                  </a:lnTo>
                  <a:lnTo>
                    <a:pt x="2267536" y="528804"/>
                  </a:lnTo>
                  <a:lnTo>
                    <a:pt x="0" y="528804"/>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2700" tIns="12700" rIns="12700" bIns="12700" spcCol="1270" anchor="ctr"/>
            <a:lstStyle/>
            <a:p>
              <a:pPr algn="ctr" defTabSz="889000">
                <a:lnSpc>
                  <a:spcPct val="90000"/>
                </a:lnSpc>
                <a:spcAft>
                  <a:spcPct val="35000"/>
                </a:spcAft>
                <a:defRPr/>
              </a:pPr>
              <a:r>
                <a:rPr lang="en-AU" dirty="0">
                  <a:latin typeface="Franklin Gothic Book" pitchFamily="34" charset="0"/>
                </a:rPr>
                <a:t>Non-approved substances</a:t>
              </a:r>
            </a:p>
          </p:txBody>
        </p:sp>
        <p:sp>
          <p:nvSpPr>
            <p:cNvPr id="9" name="Freeform 8"/>
            <p:cNvSpPr/>
            <p:nvPr/>
          </p:nvSpPr>
          <p:spPr>
            <a:xfrm>
              <a:off x="107503" y="3008014"/>
              <a:ext cx="3319349" cy="528804"/>
            </a:xfrm>
            <a:custGeom>
              <a:avLst/>
              <a:gdLst>
                <a:gd name="connsiteX0" fmla="*/ 0 w 2361970"/>
                <a:gd name="connsiteY0" fmla="*/ 0 h 528804"/>
                <a:gd name="connsiteX1" fmla="*/ 2361970 w 2361970"/>
                <a:gd name="connsiteY1" fmla="*/ 0 h 528804"/>
                <a:gd name="connsiteX2" fmla="*/ 2361970 w 2361970"/>
                <a:gd name="connsiteY2" fmla="*/ 528804 h 528804"/>
                <a:gd name="connsiteX3" fmla="*/ 0 w 2361970"/>
                <a:gd name="connsiteY3" fmla="*/ 528804 h 528804"/>
                <a:gd name="connsiteX4" fmla="*/ 0 w 2361970"/>
                <a:gd name="connsiteY4" fmla="*/ 0 h 52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1970" h="528804">
                  <a:moveTo>
                    <a:pt x="0" y="0"/>
                  </a:moveTo>
                  <a:lnTo>
                    <a:pt x="2361970" y="0"/>
                  </a:lnTo>
                  <a:lnTo>
                    <a:pt x="2361970" y="528804"/>
                  </a:lnTo>
                  <a:lnTo>
                    <a:pt x="0" y="528804"/>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2700" tIns="12700" rIns="12700" bIns="12700" spcCol="1270" anchor="ctr"/>
            <a:lstStyle/>
            <a:p>
              <a:pPr algn="ctr" defTabSz="889000">
                <a:lnSpc>
                  <a:spcPct val="90000"/>
                </a:lnSpc>
                <a:spcAft>
                  <a:spcPct val="35000"/>
                </a:spcAft>
                <a:defRPr/>
              </a:pPr>
              <a:r>
                <a:rPr lang="en-AU" dirty="0">
                  <a:latin typeface="Franklin Gothic Book" pitchFamily="34" charset="0"/>
                </a:rPr>
                <a:t>Anabolic agents</a:t>
              </a:r>
            </a:p>
          </p:txBody>
        </p:sp>
        <p:sp>
          <p:nvSpPr>
            <p:cNvPr id="10" name="Freeform 9"/>
            <p:cNvSpPr/>
            <p:nvPr/>
          </p:nvSpPr>
          <p:spPr>
            <a:xfrm>
              <a:off x="107504" y="3644333"/>
              <a:ext cx="3319348" cy="528804"/>
            </a:xfrm>
            <a:custGeom>
              <a:avLst/>
              <a:gdLst>
                <a:gd name="connsiteX0" fmla="*/ 0 w 2246765"/>
                <a:gd name="connsiteY0" fmla="*/ 0 h 528804"/>
                <a:gd name="connsiteX1" fmla="*/ 2246765 w 2246765"/>
                <a:gd name="connsiteY1" fmla="*/ 0 h 528804"/>
                <a:gd name="connsiteX2" fmla="*/ 2246765 w 2246765"/>
                <a:gd name="connsiteY2" fmla="*/ 528804 h 528804"/>
                <a:gd name="connsiteX3" fmla="*/ 0 w 2246765"/>
                <a:gd name="connsiteY3" fmla="*/ 528804 h 528804"/>
                <a:gd name="connsiteX4" fmla="*/ 0 w 2246765"/>
                <a:gd name="connsiteY4" fmla="*/ 0 h 52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765" h="528804">
                  <a:moveTo>
                    <a:pt x="0" y="0"/>
                  </a:moveTo>
                  <a:lnTo>
                    <a:pt x="2246765" y="0"/>
                  </a:lnTo>
                  <a:lnTo>
                    <a:pt x="2246765" y="528804"/>
                  </a:lnTo>
                  <a:lnTo>
                    <a:pt x="0" y="528804"/>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2700" tIns="12700" rIns="12700" bIns="12700" spcCol="1270" anchor="ctr"/>
            <a:lstStyle/>
            <a:p>
              <a:pPr algn="ctr" defTabSz="889000">
                <a:lnSpc>
                  <a:spcPct val="90000"/>
                </a:lnSpc>
                <a:spcAft>
                  <a:spcPct val="35000"/>
                </a:spcAft>
                <a:defRPr/>
              </a:pPr>
              <a:r>
                <a:rPr lang="en-AU" dirty="0">
                  <a:latin typeface="Franklin Gothic Book" pitchFamily="34" charset="0"/>
                </a:rPr>
                <a:t>Peptide hormones, growth factors and related substances</a:t>
              </a:r>
            </a:p>
          </p:txBody>
        </p:sp>
        <p:sp>
          <p:nvSpPr>
            <p:cNvPr id="11" name="Freeform 10"/>
            <p:cNvSpPr/>
            <p:nvPr/>
          </p:nvSpPr>
          <p:spPr>
            <a:xfrm>
              <a:off x="107503" y="4280652"/>
              <a:ext cx="3319349" cy="528804"/>
            </a:xfrm>
            <a:custGeom>
              <a:avLst/>
              <a:gdLst>
                <a:gd name="connsiteX0" fmla="*/ 0 w 2250456"/>
                <a:gd name="connsiteY0" fmla="*/ 0 h 528804"/>
                <a:gd name="connsiteX1" fmla="*/ 2250456 w 2250456"/>
                <a:gd name="connsiteY1" fmla="*/ 0 h 528804"/>
                <a:gd name="connsiteX2" fmla="*/ 2250456 w 2250456"/>
                <a:gd name="connsiteY2" fmla="*/ 528804 h 528804"/>
                <a:gd name="connsiteX3" fmla="*/ 0 w 2250456"/>
                <a:gd name="connsiteY3" fmla="*/ 528804 h 528804"/>
                <a:gd name="connsiteX4" fmla="*/ 0 w 2250456"/>
                <a:gd name="connsiteY4" fmla="*/ 0 h 52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456" h="528804">
                  <a:moveTo>
                    <a:pt x="0" y="0"/>
                  </a:moveTo>
                  <a:lnTo>
                    <a:pt x="2250456" y="0"/>
                  </a:lnTo>
                  <a:lnTo>
                    <a:pt x="2250456" y="528804"/>
                  </a:lnTo>
                  <a:lnTo>
                    <a:pt x="0" y="528804"/>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2700" tIns="12700" rIns="12700" bIns="12700" spcCol="1270" anchor="ctr"/>
            <a:lstStyle/>
            <a:p>
              <a:pPr algn="ctr" defTabSz="889000">
                <a:lnSpc>
                  <a:spcPct val="90000"/>
                </a:lnSpc>
                <a:spcAft>
                  <a:spcPct val="35000"/>
                </a:spcAft>
                <a:defRPr/>
              </a:pPr>
              <a:r>
                <a:rPr lang="en-AU" dirty="0">
                  <a:latin typeface="Franklin Gothic Book" pitchFamily="34" charset="0"/>
                </a:rPr>
                <a:t>Beta-2 agonists</a:t>
              </a:r>
            </a:p>
          </p:txBody>
        </p:sp>
        <p:sp>
          <p:nvSpPr>
            <p:cNvPr id="12" name="Freeform 11"/>
            <p:cNvSpPr/>
            <p:nvPr/>
          </p:nvSpPr>
          <p:spPr>
            <a:xfrm>
              <a:off x="107503" y="4916971"/>
              <a:ext cx="3319349" cy="1292634"/>
            </a:xfrm>
            <a:custGeom>
              <a:avLst/>
              <a:gdLst>
                <a:gd name="connsiteX0" fmla="*/ 0 w 2274876"/>
                <a:gd name="connsiteY0" fmla="*/ 0 h 528804"/>
                <a:gd name="connsiteX1" fmla="*/ 2274876 w 2274876"/>
                <a:gd name="connsiteY1" fmla="*/ 0 h 528804"/>
                <a:gd name="connsiteX2" fmla="*/ 2274876 w 2274876"/>
                <a:gd name="connsiteY2" fmla="*/ 528804 h 528804"/>
                <a:gd name="connsiteX3" fmla="*/ 0 w 2274876"/>
                <a:gd name="connsiteY3" fmla="*/ 528804 h 528804"/>
                <a:gd name="connsiteX4" fmla="*/ 0 w 2274876"/>
                <a:gd name="connsiteY4" fmla="*/ 0 h 52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876" h="528804">
                  <a:moveTo>
                    <a:pt x="0" y="0"/>
                  </a:moveTo>
                  <a:lnTo>
                    <a:pt x="2274876" y="0"/>
                  </a:lnTo>
                  <a:lnTo>
                    <a:pt x="2274876" y="528804"/>
                  </a:lnTo>
                  <a:lnTo>
                    <a:pt x="0" y="528804"/>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2700" tIns="12700" rIns="12700" bIns="12700" spcCol="1270" anchor="ctr"/>
            <a:lstStyle/>
            <a:p>
              <a:pPr algn="ctr" defTabSz="889000">
                <a:lnSpc>
                  <a:spcPct val="90000"/>
                </a:lnSpc>
                <a:spcAft>
                  <a:spcPct val="35000"/>
                </a:spcAft>
                <a:defRPr/>
              </a:pPr>
              <a:r>
                <a:rPr lang="en-AU" dirty="0">
                  <a:latin typeface="Franklin Gothic Book" pitchFamily="34" charset="0"/>
                </a:rPr>
                <a:t>Hormone and metabolic </a:t>
              </a:r>
              <a:r>
                <a:rPr lang="en-AU" dirty="0" smtClean="0">
                  <a:latin typeface="Franklin Gothic Book" pitchFamily="34" charset="0"/>
                </a:rPr>
                <a:t>modulators</a:t>
              </a:r>
            </a:p>
            <a:p>
              <a:pPr algn="ctr" defTabSz="889000">
                <a:lnSpc>
                  <a:spcPct val="90000"/>
                </a:lnSpc>
                <a:spcAft>
                  <a:spcPct val="35000"/>
                </a:spcAft>
                <a:defRPr/>
              </a:pPr>
              <a:r>
                <a:rPr lang="en-AU" dirty="0" smtClean="0">
                  <a:latin typeface="Franklin Gothic Book" pitchFamily="34" charset="0"/>
                </a:rPr>
                <a:t>Diuretics and other masking agents</a:t>
              </a:r>
            </a:p>
            <a:p>
              <a:pPr algn="ctr" defTabSz="889000">
                <a:lnSpc>
                  <a:spcPct val="90000"/>
                </a:lnSpc>
                <a:spcAft>
                  <a:spcPct val="35000"/>
                </a:spcAft>
                <a:defRPr/>
              </a:pPr>
              <a:endParaRPr lang="en-AU" dirty="0">
                <a:latin typeface="Franklin Gothic Book" pitchFamily="34" charset="0"/>
              </a:endParaRPr>
            </a:p>
          </p:txBody>
        </p:sp>
        <p:sp>
          <p:nvSpPr>
            <p:cNvPr id="13" name="Freeform 12"/>
            <p:cNvSpPr/>
            <p:nvPr/>
          </p:nvSpPr>
          <p:spPr>
            <a:xfrm>
              <a:off x="3534259" y="1735376"/>
              <a:ext cx="2845069" cy="528804"/>
            </a:xfrm>
            <a:custGeom>
              <a:avLst/>
              <a:gdLst>
                <a:gd name="connsiteX0" fmla="*/ 0 w 2556116"/>
                <a:gd name="connsiteY0" fmla="*/ 0 h 528804"/>
                <a:gd name="connsiteX1" fmla="*/ 2556116 w 2556116"/>
                <a:gd name="connsiteY1" fmla="*/ 0 h 528804"/>
                <a:gd name="connsiteX2" fmla="*/ 2556116 w 2556116"/>
                <a:gd name="connsiteY2" fmla="*/ 528804 h 528804"/>
                <a:gd name="connsiteX3" fmla="*/ 0 w 2556116"/>
                <a:gd name="connsiteY3" fmla="*/ 528804 h 528804"/>
                <a:gd name="connsiteX4" fmla="*/ 0 w 2556116"/>
                <a:gd name="connsiteY4" fmla="*/ 0 h 52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6116" h="528804">
                  <a:moveTo>
                    <a:pt x="0" y="0"/>
                  </a:moveTo>
                  <a:lnTo>
                    <a:pt x="2556116" y="0"/>
                  </a:lnTo>
                  <a:lnTo>
                    <a:pt x="2556116" y="528804"/>
                  </a:lnTo>
                  <a:lnTo>
                    <a:pt x="0" y="528804"/>
                  </a:lnTo>
                  <a:lnTo>
                    <a:pt x="0" y="0"/>
                  </a:lnTo>
                  <a:close/>
                </a:path>
              </a:pathLst>
            </a:custGeom>
            <a:solidFill>
              <a:srgbClr val="A2A4A3"/>
            </a:solidFill>
            <a:ln>
              <a:solidFill>
                <a:srgbClr val="A2A4A3"/>
              </a:solidFill>
            </a:ln>
          </p:spPr>
          <p:style>
            <a:lnRef idx="0">
              <a:schemeClr val="dk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lIns="15240" tIns="15240" rIns="15240" bIns="15240" spcCol="1270" anchor="ctr"/>
            <a:lstStyle/>
            <a:p>
              <a:pPr algn="ctr" defTabSz="1066800">
                <a:lnSpc>
                  <a:spcPct val="90000"/>
                </a:lnSpc>
                <a:spcAft>
                  <a:spcPct val="35000"/>
                </a:spcAft>
                <a:defRPr/>
              </a:pPr>
              <a:r>
                <a:rPr lang="en-AU" sz="2000" dirty="0">
                  <a:latin typeface="Franklin Gothic Book" pitchFamily="34" charset="0"/>
                </a:rPr>
                <a:t>METHODS</a:t>
              </a:r>
            </a:p>
          </p:txBody>
        </p:sp>
        <p:sp>
          <p:nvSpPr>
            <p:cNvPr id="14" name="Freeform 13"/>
            <p:cNvSpPr/>
            <p:nvPr/>
          </p:nvSpPr>
          <p:spPr>
            <a:xfrm>
              <a:off x="3535166" y="2371695"/>
              <a:ext cx="2844161" cy="528804"/>
            </a:xfrm>
            <a:custGeom>
              <a:avLst/>
              <a:gdLst>
                <a:gd name="connsiteX0" fmla="*/ 0 w 2035380"/>
                <a:gd name="connsiteY0" fmla="*/ 0 h 528804"/>
                <a:gd name="connsiteX1" fmla="*/ 2035380 w 2035380"/>
                <a:gd name="connsiteY1" fmla="*/ 0 h 528804"/>
                <a:gd name="connsiteX2" fmla="*/ 2035380 w 2035380"/>
                <a:gd name="connsiteY2" fmla="*/ 528804 h 528804"/>
                <a:gd name="connsiteX3" fmla="*/ 0 w 2035380"/>
                <a:gd name="connsiteY3" fmla="*/ 528804 h 528804"/>
                <a:gd name="connsiteX4" fmla="*/ 0 w 2035380"/>
                <a:gd name="connsiteY4" fmla="*/ 0 h 52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5380" h="528804">
                  <a:moveTo>
                    <a:pt x="0" y="0"/>
                  </a:moveTo>
                  <a:lnTo>
                    <a:pt x="2035380" y="0"/>
                  </a:lnTo>
                  <a:lnTo>
                    <a:pt x="2035380" y="528804"/>
                  </a:lnTo>
                  <a:lnTo>
                    <a:pt x="0" y="528804"/>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2700" tIns="12700" rIns="12700" bIns="12700" spcCol="1270" anchor="ctr"/>
            <a:lstStyle/>
            <a:p>
              <a:pPr algn="ctr" defTabSz="889000">
                <a:lnSpc>
                  <a:spcPct val="90000"/>
                </a:lnSpc>
                <a:spcAft>
                  <a:spcPct val="35000"/>
                </a:spcAft>
                <a:defRPr/>
              </a:pPr>
              <a:r>
                <a:rPr lang="en-AU" dirty="0">
                  <a:latin typeface="Franklin Gothic Book" pitchFamily="34" charset="0"/>
                </a:rPr>
                <a:t>Manipulation of blood and blood components</a:t>
              </a:r>
            </a:p>
          </p:txBody>
        </p:sp>
        <p:sp>
          <p:nvSpPr>
            <p:cNvPr id="15" name="Freeform 14"/>
            <p:cNvSpPr/>
            <p:nvPr/>
          </p:nvSpPr>
          <p:spPr>
            <a:xfrm>
              <a:off x="3535165" y="3008014"/>
              <a:ext cx="2844163" cy="528804"/>
            </a:xfrm>
            <a:custGeom>
              <a:avLst/>
              <a:gdLst>
                <a:gd name="connsiteX0" fmla="*/ 0 w 2128841"/>
                <a:gd name="connsiteY0" fmla="*/ 0 h 528804"/>
                <a:gd name="connsiteX1" fmla="*/ 2128841 w 2128841"/>
                <a:gd name="connsiteY1" fmla="*/ 0 h 528804"/>
                <a:gd name="connsiteX2" fmla="*/ 2128841 w 2128841"/>
                <a:gd name="connsiteY2" fmla="*/ 528804 h 528804"/>
                <a:gd name="connsiteX3" fmla="*/ 0 w 2128841"/>
                <a:gd name="connsiteY3" fmla="*/ 528804 h 528804"/>
                <a:gd name="connsiteX4" fmla="*/ 0 w 2128841"/>
                <a:gd name="connsiteY4" fmla="*/ 0 h 52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8841" h="528804">
                  <a:moveTo>
                    <a:pt x="0" y="0"/>
                  </a:moveTo>
                  <a:lnTo>
                    <a:pt x="2128841" y="0"/>
                  </a:lnTo>
                  <a:lnTo>
                    <a:pt x="2128841" y="528804"/>
                  </a:lnTo>
                  <a:lnTo>
                    <a:pt x="0" y="528804"/>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2700" tIns="12700" rIns="12700" bIns="12700" spcCol="1270" anchor="ctr"/>
            <a:lstStyle/>
            <a:p>
              <a:pPr algn="ctr" defTabSz="889000">
                <a:lnSpc>
                  <a:spcPct val="90000"/>
                </a:lnSpc>
                <a:spcAft>
                  <a:spcPct val="35000"/>
                </a:spcAft>
                <a:defRPr/>
              </a:pPr>
              <a:r>
                <a:rPr lang="en-AU" dirty="0">
                  <a:latin typeface="Franklin Gothic Book" pitchFamily="34" charset="0"/>
                </a:rPr>
                <a:t>Chemical or physical manipulation</a:t>
              </a:r>
            </a:p>
          </p:txBody>
        </p:sp>
        <p:sp>
          <p:nvSpPr>
            <p:cNvPr id="16" name="Freeform 15"/>
            <p:cNvSpPr/>
            <p:nvPr/>
          </p:nvSpPr>
          <p:spPr>
            <a:xfrm>
              <a:off x="3541353" y="3644333"/>
              <a:ext cx="2837974" cy="528804"/>
            </a:xfrm>
            <a:custGeom>
              <a:avLst/>
              <a:gdLst>
                <a:gd name="connsiteX0" fmla="*/ 0 w 2015159"/>
                <a:gd name="connsiteY0" fmla="*/ 0 h 528804"/>
                <a:gd name="connsiteX1" fmla="*/ 2015159 w 2015159"/>
                <a:gd name="connsiteY1" fmla="*/ 0 h 528804"/>
                <a:gd name="connsiteX2" fmla="*/ 2015159 w 2015159"/>
                <a:gd name="connsiteY2" fmla="*/ 528804 h 528804"/>
                <a:gd name="connsiteX3" fmla="*/ 0 w 2015159"/>
                <a:gd name="connsiteY3" fmla="*/ 528804 h 528804"/>
                <a:gd name="connsiteX4" fmla="*/ 0 w 2015159"/>
                <a:gd name="connsiteY4" fmla="*/ 0 h 52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159" h="528804">
                  <a:moveTo>
                    <a:pt x="0" y="0"/>
                  </a:moveTo>
                  <a:lnTo>
                    <a:pt x="2015159" y="0"/>
                  </a:lnTo>
                  <a:lnTo>
                    <a:pt x="2015159" y="528804"/>
                  </a:lnTo>
                  <a:lnTo>
                    <a:pt x="0" y="528804"/>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2700" tIns="12700" rIns="12700" bIns="12700" spcCol="1270" anchor="ctr"/>
            <a:lstStyle/>
            <a:p>
              <a:pPr algn="ctr" defTabSz="889000">
                <a:lnSpc>
                  <a:spcPct val="90000"/>
                </a:lnSpc>
                <a:spcAft>
                  <a:spcPct val="35000"/>
                </a:spcAft>
                <a:defRPr/>
              </a:pPr>
              <a:r>
                <a:rPr lang="en-AU" dirty="0">
                  <a:latin typeface="Franklin Gothic Book" pitchFamily="34" charset="0"/>
                </a:rPr>
                <a:t>Gene Doping</a:t>
              </a:r>
            </a:p>
          </p:txBody>
        </p:sp>
        <p:sp>
          <p:nvSpPr>
            <p:cNvPr id="17" name="Freeform 16"/>
            <p:cNvSpPr/>
            <p:nvPr/>
          </p:nvSpPr>
          <p:spPr>
            <a:xfrm>
              <a:off x="6523350" y="1099996"/>
              <a:ext cx="2304373" cy="528804"/>
            </a:xfrm>
            <a:custGeom>
              <a:avLst/>
              <a:gdLst>
                <a:gd name="connsiteX0" fmla="*/ 0 w 2688645"/>
                <a:gd name="connsiteY0" fmla="*/ 0 h 528804"/>
                <a:gd name="connsiteX1" fmla="*/ 2688645 w 2688645"/>
                <a:gd name="connsiteY1" fmla="*/ 0 h 528804"/>
                <a:gd name="connsiteX2" fmla="*/ 2688645 w 2688645"/>
                <a:gd name="connsiteY2" fmla="*/ 528804 h 528804"/>
                <a:gd name="connsiteX3" fmla="*/ 0 w 2688645"/>
                <a:gd name="connsiteY3" fmla="*/ 528804 h 528804"/>
                <a:gd name="connsiteX4" fmla="*/ 0 w 2688645"/>
                <a:gd name="connsiteY4" fmla="*/ 0 h 52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8645" h="528804">
                  <a:moveTo>
                    <a:pt x="0" y="0"/>
                  </a:moveTo>
                  <a:lnTo>
                    <a:pt x="2688645" y="0"/>
                  </a:lnTo>
                  <a:lnTo>
                    <a:pt x="2688645" y="528804"/>
                  </a:lnTo>
                  <a:lnTo>
                    <a:pt x="0" y="528804"/>
                  </a:lnTo>
                  <a:lnTo>
                    <a:pt x="0" y="0"/>
                  </a:lnTo>
                  <a:close/>
                </a:path>
              </a:pathLst>
            </a:custGeom>
            <a:solidFill>
              <a:srgbClr val="41B6E6"/>
            </a:solidFill>
            <a:ln>
              <a:solidFill>
                <a:srgbClr val="41B6E6"/>
              </a:solidFill>
            </a:ln>
          </p:spPr>
          <p:style>
            <a:lnRef idx="0">
              <a:schemeClr val="dk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lIns="15240" tIns="15240" rIns="15240" bIns="15240" spcCol="1270" anchor="ctr"/>
            <a:lstStyle/>
            <a:p>
              <a:pPr algn="ctr" defTabSz="1066800">
                <a:lnSpc>
                  <a:spcPct val="90000"/>
                </a:lnSpc>
                <a:spcAft>
                  <a:spcPct val="35000"/>
                </a:spcAft>
                <a:defRPr/>
              </a:pPr>
              <a:r>
                <a:rPr lang="en-AU" sz="2000" dirty="0">
                  <a:solidFill>
                    <a:schemeClr val="bg1"/>
                  </a:solidFill>
                  <a:latin typeface="Franklin Gothic Book" pitchFamily="34" charset="0"/>
                </a:rPr>
                <a:t>IN-COMPETITION</a:t>
              </a:r>
            </a:p>
          </p:txBody>
        </p:sp>
        <p:sp>
          <p:nvSpPr>
            <p:cNvPr id="18" name="Freeform 17"/>
            <p:cNvSpPr/>
            <p:nvPr/>
          </p:nvSpPr>
          <p:spPr>
            <a:xfrm>
              <a:off x="6523350" y="1735376"/>
              <a:ext cx="2304373" cy="528804"/>
            </a:xfrm>
            <a:custGeom>
              <a:avLst/>
              <a:gdLst>
                <a:gd name="connsiteX0" fmla="*/ 0 w 2718681"/>
                <a:gd name="connsiteY0" fmla="*/ 0 h 528804"/>
                <a:gd name="connsiteX1" fmla="*/ 2718681 w 2718681"/>
                <a:gd name="connsiteY1" fmla="*/ 0 h 528804"/>
                <a:gd name="connsiteX2" fmla="*/ 2718681 w 2718681"/>
                <a:gd name="connsiteY2" fmla="*/ 528804 h 528804"/>
                <a:gd name="connsiteX3" fmla="*/ 0 w 2718681"/>
                <a:gd name="connsiteY3" fmla="*/ 528804 h 528804"/>
                <a:gd name="connsiteX4" fmla="*/ 0 w 2718681"/>
                <a:gd name="connsiteY4" fmla="*/ 0 h 52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681" h="528804">
                  <a:moveTo>
                    <a:pt x="0" y="0"/>
                  </a:moveTo>
                  <a:lnTo>
                    <a:pt x="2718681" y="0"/>
                  </a:lnTo>
                  <a:lnTo>
                    <a:pt x="2718681" y="528804"/>
                  </a:lnTo>
                  <a:lnTo>
                    <a:pt x="0" y="528804"/>
                  </a:lnTo>
                  <a:lnTo>
                    <a:pt x="0" y="0"/>
                  </a:lnTo>
                  <a:close/>
                </a:path>
              </a:pathLst>
            </a:custGeom>
            <a:solidFill>
              <a:srgbClr val="A2A4A3"/>
            </a:solidFill>
            <a:ln>
              <a:solidFill>
                <a:srgbClr val="A2A4A3"/>
              </a:solidFill>
            </a:ln>
          </p:spPr>
          <p:style>
            <a:lnRef idx="0">
              <a:schemeClr val="dk1">
                <a:shade val="80000"/>
                <a:hueOff val="0"/>
                <a:satOff val="0"/>
                <a:lumOff val="0"/>
                <a:alphaOff val="0"/>
              </a:schemeClr>
            </a:lnRef>
            <a:fillRef idx="1">
              <a:scrgbClr r="0" g="0" b="0"/>
            </a:fillRef>
            <a:effectRef idx="1">
              <a:schemeClr val="lt1">
                <a:hueOff val="0"/>
                <a:satOff val="0"/>
                <a:lumOff val="0"/>
                <a:alphaOff val="0"/>
              </a:schemeClr>
            </a:effectRef>
            <a:fontRef idx="minor">
              <a:schemeClr val="dk1">
                <a:hueOff val="0"/>
                <a:satOff val="0"/>
                <a:lumOff val="0"/>
                <a:alphaOff val="0"/>
              </a:schemeClr>
            </a:fontRef>
          </p:style>
          <p:txBody>
            <a:bodyPr lIns="15240" tIns="15240" rIns="15240" bIns="15240" spcCol="1270" anchor="ctr"/>
            <a:lstStyle/>
            <a:p>
              <a:pPr algn="ctr" defTabSz="1066800">
                <a:lnSpc>
                  <a:spcPct val="90000"/>
                </a:lnSpc>
                <a:spcAft>
                  <a:spcPct val="35000"/>
                </a:spcAft>
                <a:defRPr/>
              </a:pPr>
              <a:r>
                <a:rPr lang="en-AU" sz="2000" dirty="0">
                  <a:latin typeface="Franklin Gothic Book" pitchFamily="34" charset="0"/>
                </a:rPr>
                <a:t>SUBSTANCES</a:t>
              </a:r>
            </a:p>
          </p:txBody>
        </p:sp>
        <p:sp>
          <p:nvSpPr>
            <p:cNvPr id="19" name="Freeform 18"/>
            <p:cNvSpPr/>
            <p:nvPr/>
          </p:nvSpPr>
          <p:spPr>
            <a:xfrm>
              <a:off x="6523350" y="2371695"/>
              <a:ext cx="2304373" cy="528804"/>
            </a:xfrm>
            <a:custGeom>
              <a:avLst/>
              <a:gdLst>
                <a:gd name="connsiteX0" fmla="*/ 0 w 2056892"/>
                <a:gd name="connsiteY0" fmla="*/ 0 h 528804"/>
                <a:gd name="connsiteX1" fmla="*/ 2056892 w 2056892"/>
                <a:gd name="connsiteY1" fmla="*/ 0 h 528804"/>
                <a:gd name="connsiteX2" fmla="*/ 2056892 w 2056892"/>
                <a:gd name="connsiteY2" fmla="*/ 528804 h 528804"/>
                <a:gd name="connsiteX3" fmla="*/ 0 w 2056892"/>
                <a:gd name="connsiteY3" fmla="*/ 528804 h 528804"/>
                <a:gd name="connsiteX4" fmla="*/ 0 w 2056892"/>
                <a:gd name="connsiteY4" fmla="*/ 0 h 52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892" h="528804">
                  <a:moveTo>
                    <a:pt x="0" y="0"/>
                  </a:moveTo>
                  <a:lnTo>
                    <a:pt x="2056892" y="0"/>
                  </a:lnTo>
                  <a:lnTo>
                    <a:pt x="2056892" y="528804"/>
                  </a:lnTo>
                  <a:lnTo>
                    <a:pt x="0" y="528804"/>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2700" tIns="12700" rIns="12700" bIns="12700" spcCol="1270" anchor="ctr"/>
            <a:lstStyle/>
            <a:p>
              <a:pPr algn="ctr" defTabSz="889000">
                <a:lnSpc>
                  <a:spcPct val="90000"/>
                </a:lnSpc>
                <a:spcAft>
                  <a:spcPct val="35000"/>
                </a:spcAft>
                <a:defRPr/>
              </a:pPr>
              <a:r>
                <a:rPr lang="en-AU" dirty="0">
                  <a:latin typeface="Franklin Gothic Book" pitchFamily="34" charset="0"/>
                </a:rPr>
                <a:t>Stimulants</a:t>
              </a:r>
            </a:p>
          </p:txBody>
        </p:sp>
        <p:sp>
          <p:nvSpPr>
            <p:cNvPr id="20" name="Freeform 19"/>
            <p:cNvSpPr/>
            <p:nvPr/>
          </p:nvSpPr>
          <p:spPr>
            <a:xfrm>
              <a:off x="6523350" y="3008014"/>
              <a:ext cx="2304373" cy="528804"/>
            </a:xfrm>
            <a:custGeom>
              <a:avLst/>
              <a:gdLst>
                <a:gd name="connsiteX0" fmla="*/ 0 w 2048061"/>
                <a:gd name="connsiteY0" fmla="*/ 0 h 528804"/>
                <a:gd name="connsiteX1" fmla="*/ 2048061 w 2048061"/>
                <a:gd name="connsiteY1" fmla="*/ 0 h 528804"/>
                <a:gd name="connsiteX2" fmla="*/ 2048061 w 2048061"/>
                <a:gd name="connsiteY2" fmla="*/ 528804 h 528804"/>
                <a:gd name="connsiteX3" fmla="*/ 0 w 2048061"/>
                <a:gd name="connsiteY3" fmla="*/ 528804 h 528804"/>
                <a:gd name="connsiteX4" fmla="*/ 0 w 2048061"/>
                <a:gd name="connsiteY4" fmla="*/ 0 h 52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061" h="528804">
                  <a:moveTo>
                    <a:pt x="0" y="0"/>
                  </a:moveTo>
                  <a:lnTo>
                    <a:pt x="2048061" y="0"/>
                  </a:lnTo>
                  <a:lnTo>
                    <a:pt x="2048061" y="528804"/>
                  </a:lnTo>
                  <a:lnTo>
                    <a:pt x="0" y="528804"/>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2700" tIns="12700" rIns="12700" bIns="12700" spcCol="1270" anchor="ctr"/>
            <a:lstStyle/>
            <a:p>
              <a:pPr algn="ctr" defTabSz="889000">
                <a:lnSpc>
                  <a:spcPct val="90000"/>
                </a:lnSpc>
                <a:spcAft>
                  <a:spcPct val="35000"/>
                </a:spcAft>
                <a:defRPr/>
              </a:pPr>
              <a:r>
                <a:rPr lang="en-AU" dirty="0">
                  <a:latin typeface="Franklin Gothic Book" pitchFamily="34" charset="0"/>
                </a:rPr>
                <a:t>Cannabinoids</a:t>
              </a:r>
            </a:p>
          </p:txBody>
        </p:sp>
        <p:sp>
          <p:nvSpPr>
            <p:cNvPr id="21" name="Freeform 20"/>
            <p:cNvSpPr/>
            <p:nvPr/>
          </p:nvSpPr>
          <p:spPr>
            <a:xfrm>
              <a:off x="6523350" y="3644333"/>
              <a:ext cx="2304373" cy="528804"/>
            </a:xfrm>
            <a:custGeom>
              <a:avLst/>
              <a:gdLst>
                <a:gd name="connsiteX0" fmla="*/ 0 w 2056892"/>
                <a:gd name="connsiteY0" fmla="*/ 0 h 528804"/>
                <a:gd name="connsiteX1" fmla="*/ 2056892 w 2056892"/>
                <a:gd name="connsiteY1" fmla="*/ 0 h 528804"/>
                <a:gd name="connsiteX2" fmla="*/ 2056892 w 2056892"/>
                <a:gd name="connsiteY2" fmla="*/ 528804 h 528804"/>
                <a:gd name="connsiteX3" fmla="*/ 0 w 2056892"/>
                <a:gd name="connsiteY3" fmla="*/ 528804 h 528804"/>
                <a:gd name="connsiteX4" fmla="*/ 0 w 2056892"/>
                <a:gd name="connsiteY4" fmla="*/ 0 h 52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892" h="528804">
                  <a:moveTo>
                    <a:pt x="0" y="0"/>
                  </a:moveTo>
                  <a:lnTo>
                    <a:pt x="2056892" y="0"/>
                  </a:lnTo>
                  <a:lnTo>
                    <a:pt x="2056892" y="528804"/>
                  </a:lnTo>
                  <a:lnTo>
                    <a:pt x="0" y="528804"/>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2700" tIns="12700" rIns="12700" bIns="12700" spcCol="1270" anchor="ctr"/>
            <a:lstStyle/>
            <a:p>
              <a:pPr algn="ctr" defTabSz="889000">
                <a:lnSpc>
                  <a:spcPct val="90000"/>
                </a:lnSpc>
                <a:spcAft>
                  <a:spcPct val="35000"/>
                </a:spcAft>
                <a:defRPr/>
              </a:pPr>
              <a:r>
                <a:rPr lang="en-AU" dirty="0">
                  <a:latin typeface="Franklin Gothic Book" pitchFamily="34" charset="0"/>
                </a:rPr>
                <a:t>Narcotics</a:t>
              </a:r>
            </a:p>
          </p:txBody>
        </p:sp>
        <p:sp>
          <p:nvSpPr>
            <p:cNvPr id="22" name="Freeform 21"/>
            <p:cNvSpPr/>
            <p:nvPr/>
          </p:nvSpPr>
          <p:spPr>
            <a:xfrm>
              <a:off x="6523352" y="4280652"/>
              <a:ext cx="2304372" cy="528804"/>
            </a:xfrm>
            <a:custGeom>
              <a:avLst/>
              <a:gdLst>
                <a:gd name="connsiteX0" fmla="*/ 0 w 2392853"/>
                <a:gd name="connsiteY0" fmla="*/ 0 h 528804"/>
                <a:gd name="connsiteX1" fmla="*/ 2392853 w 2392853"/>
                <a:gd name="connsiteY1" fmla="*/ 0 h 528804"/>
                <a:gd name="connsiteX2" fmla="*/ 2392853 w 2392853"/>
                <a:gd name="connsiteY2" fmla="*/ 528804 h 528804"/>
                <a:gd name="connsiteX3" fmla="*/ 0 w 2392853"/>
                <a:gd name="connsiteY3" fmla="*/ 528804 h 528804"/>
                <a:gd name="connsiteX4" fmla="*/ 0 w 2392853"/>
                <a:gd name="connsiteY4" fmla="*/ 0 h 52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2853" h="528804">
                  <a:moveTo>
                    <a:pt x="0" y="0"/>
                  </a:moveTo>
                  <a:lnTo>
                    <a:pt x="2392853" y="0"/>
                  </a:lnTo>
                  <a:lnTo>
                    <a:pt x="2392853" y="528804"/>
                  </a:lnTo>
                  <a:lnTo>
                    <a:pt x="0" y="528804"/>
                  </a:lnTo>
                  <a:lnTo>
                    <a:pt x="0" y="0"/>
                  </a:lnTo>
                  <a:close/>
                </a:path>
              </a:pathLst>
            </a:cu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lIns="12700" tIns="12700" rIns="12700" bIns="12700" spcCol="1270" anchor="ctr"/>
            <a:lstStyle/>
            <a:p>
              <a:pPr algn="ctr" defTabSz="889000">
                <a:lnSpc>
                  <a:spcPct val="90000"/>
                </a:lnSpc>
                <a:spcAft>
                  <a:spcPct val="35000"/>
                </a:spcAft>
                <a:defRPr/>
              </a:pPr>
              <a:r>
                <a:rPr lang="en-AU" dirty="0" err="1" smtClean="0">
                  <a:latin typeface="Franklin Gothic Book" pitchFamily="34" charset="0"/>
                </a:rPr>
                <a:t>Glucocorticosteroids</a:t>
              </a:r>
              <a:endParaRPr lang="en-AU" dirty="0">
                <a:latin typeface="Franklin Gothic Book" pitchFamily="34" charset="0"/>
              </a:endParaRPr>
            </a:p>
          </p:txBody>
        </p:sp>
      </p:grpSp>
      <p:pic>
        <p:nvPicPr>
          <p:cNvPr id="24" name="Picture 23"/>
          <p:cNvPicPr/>
          <p:nvPr/>
        </p:nvPicPr>
        <p:blipFill>
          <a:blip r:embed="rId3"/>
          <a:stretch>
            <a:fillRect/>
          </a:stretch>
        </p:blipFill>
        <p:spPr>
          <a:xfrm>
            <a:off x="492312" y="266397"/>
            <a:ext cx="1571238" cy="582689"/>
          </a:xfrm>
          <a:prstGeom prst="rect">
            <a:avLst/>
          </a:prstGeom>
        </p:spPr>
      </p:pic>
    </p:spTree>
    <p:extLst>
      <p:ext uri="{BB962C8B-B14F-4D97-AF65-F5344CB8AC3E}">
        <p14:creationId xmlns:p14="http://schemas.microsoft.com/office/powerpoint/2010/main" val="12027208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571</TotalTime>
  <Words>2941</Words>
  <Application>Microsoft Macintosh PowerPoint</Application>
  <PresentationFormat>Widescreen</PresentationFormat>
  <Paragraphs>366</Paragraphs>
  <Slides>35</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Calibri</vt:lpstr>
      <vt:lpstr>Calibri Light</vt:lpstr>
      <vt:lpstr>Franklin Gothic Book</vt:lpstr>
      <vt:lpstr>Franklin Gothic Medium Cond</vt:lpstr>
      <vt:lpstr>Mangal</vt:lpstr>
      <vt:lpstr>ＭＳ Ｐゴシック</vt:lpstr>
      <vt:lpstr>Wingdings</vt:lpstr>
      <vt:lpstr>Arial</vt:lpstr>
      <vt:lpstr>Office Theme</vt:lpstr>
      <vt:lpstr>World Skate  anti-doping education</vt:lpstr>
      <vt:lpstr>World Antidoping Agency (WADA)</vt:lpstr>
      <vt:lpstr>World Antidoping Agency (WADA)</vt:lpstr>
      <vt:lpstr>Antidoping Organisations (ADOs)</vt:lpstr>
      <vt:lpstr> SCOPE OF PRESENTATION</vt:lpstr>
      <vt:lpstr> </vt:lpstr>
      <vt:lpstr>Doping Programmes</vt:lpstr>
      <vt:lpstr>Anti-Doping Rule VIolations</vt:lpstr>
      <vt:lpstr>The Prohibited List</vt:lpstr>
      <vt:lpstr>Medication with Permitted Level</vt:lpstr>
      <vt:lpstr> Substances of Interest</vt:lpstr>
      <vt:lpstr>Where to get Information – prohibited list, International Standards, Education</vt:lpstr>
      <vt:lpstr> How To Check your substances</vt:lpstr>
      <vt:lpstr>Reading medication packets</vt:lpstr>
      <vt:lpstr> Medications with More than One Ingredient</vt:lpstr>
      <vt:lpstr>PowerPoint Presentation</vt:lpstr>
      <vt:lpstr> Asthma - a Word of Warning</vt:lpstr>
      <vt:lpstr> Asthma - a Word of Warning</vt:lpstr>
      <vt:lpstr> Supplements (1)</vt:lpstr>
      <vt:lpstr> Supplements (2)</vt:lpstr>
      <vt:lpstr> Therapeutic Use Exemption (1) (TUE)</vt:lpstr>
      <vt:lpstr>  Therapeutic Exemption (2) TUE How to Apply for a TUE</vt:lpstr>
      <vt:lpstr>Doping Control Video</vt:lpstr>
      <vt:lpstr> Process testing &amp; results management </vt:lpstr>
      <vt:lpstr> Process testing &amp; results management </vt:lpstr>
      <vt:lpstr> filling in the forms</vt:lpstr>
      <vt:lpstr> Incomplete Samples</vt:lpstr>
      <vt:lpstr>Dilute Sample</vt:lpstr>
      <vt:lpstr> results management</vt:lpstr>
      <vt:lpstr> Registered testing pool (RTP) and whereabouts</vt:lpstr>
      <vt:lpstr> Whereabouts failures</vt:lpstr>
      <vt:lpstr> Consequences of Doping</vt:lpstr>
      <vt:lpstr> Conclusion</vt:lpstr>
      <vt:lpstr> Some Videos</vt:lpstr>
      <vt:lpstr>Educational Resources</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Wallace</dc:creator>
  <cp:lastModifiedBy>Patricia Wallace</cp:lastModifiedBy>
  <cp:revision>50</cp:revision>
  <cp:lastPrinted>2017-08-19T02:22:30Z</cp:lastPrinted>
  <dcterms:created xsi:type="dcterms:W3CDTF">2017-08-07T02:47:20Z</dcterms:created>
  <dcterms:modified xsi:type="dcterms:W3CDTF">2017-12-17T10:58:27Z</dcterms:modified>
</cp:coreProperties>
</file>