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6" r:id="rId1"/>
  </p:sldMasterIdLst>
  <p:notesMasterIdLst>
    <p:notesMasterId r:id="rId19"/>
  </p:notesMasterIdLst>
  <p:sldIdLst>
    <p:sldId id="256" r:id="rId2"/>
    <p:sldId id="270" r:id="rId3"/>
    <p:sldId id="257" r:id="rId4"/>
    <p:sldId id="265" r:id="rId5"/>
    <p:sldId id="258" r:id="rId6"/>
    <p:sldId id="271" r:id="rId7"/>
    <p:sldId id="273" r:id="rId8"/>
    <p:sldId id="268" r:id="rId9"/>
    <p:sldId id="272" r:id="rId10"/>
    <p:sldId id="259" r:id="rId11"/>
    <p:sldId id="260" r:id="rId12"/>
    <p:sldId id="264" r:id="rId13"/>
    <p:sldId id="261" r:id="rId14"/>
    <p:sldId id="262" r:id="rId15"/>
    <p:sldId id="269" r:id="rId16"/>
    <p:sldId id="26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p:restoredTop sz="94666"/>
  </p:normalViewPr>
  <p:slideViewPr>
    <p:cSldViewPr snapToGrid="0" snapToObjects="1">
      <p:cViewPr>
        <p:scale>
          <a:sx n="66" d="100"/>
          <a:sy n="66" d="100"/>
        </p:scale>
        <p:origin x="440" y="9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5C7224-BB30-4009-A061-89DC02C72D52}"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GB"/>
        </a:p>
      </dgm:t>
    </dgm:pt>
    <dgm:pt modelId="{B590A1F9-5667-4A38-9535-0BD0C08F32B6}">
      <dgm:prSet phldrT="[Text]" custT="1"/>
      <dgm:spPr>
        <a:solidFill>
          <a:srgbClr val="005DB9"/>
        </a:solidFill>
      </dgm:spPr>
      <dgm:t>
        <a:bodyPr/>
        <a:lstStyle/>
        <a:p>
          <a:r>
            <a:rPr lang="en-AU" sz="2000" b="1" dirty="0" smtClean="0">
              <a:latin typeface="Franklin Gothic Book" pitchFamily="34" charset="0"/>
            </a:rPr>
            <a:t>ATHLETES ONLY</a:t>
          </a:r>
          <a:endParaRPr lang="en-GB" sz="2000" b="1" dirty="0">
            <a:latin typeface="Franklin Gothic Book" pitchFamily="34" charset="0"/>
          </a:endParaRPr>
        </a:p>
      </dgm:t>
    </dgm:pt>
    <dgm:pt modelId="{FC65E8A6-162B-4AD9-8760-64AE93CA149E}" type="parTrans" cxnId="{27DD5976-F0C6-45D0-A474-7A0B8DE93759}">
      <dgm:prSet/>
      <dgm:spPr/>
      <dgm:t>
        <a:bodyPr/>
        <a:lstStyle/>
        <a:p>
          <a:endParaRPr lang="en-GB">
            <a:latin typeface="Franklin Gothic Book" pitchFamily="34" charset="0"/>
          </a:endParaRPr>
        </a:p>
      </dgm:t>
    </dgm:pt>
    <dgm:pt modelId="{A23D7E0C-0BA9-4B37-8832-94929C86B4A3}" type="sibTrans" cxnId="{27DD5976-F0C6-45D0-A474-7A0B8DE93759}">
      <dgm:prSet/>
      <dgm:spPr/>
      <dgm:t>
        <a:bodyPr/>
        <a:lstStyle/>
        <a:p>
          <a:endParaRPr lang="en-GB">
            <a:latin typeface="Franklin Gothic Book" pitchFamily="34" charset="0"/>
          </a:endParaRPr>
        </a:p>
      </dgm:t>
    </dgm:pt>
    <dgm:pt modelId="{7CE4724D-7575-47E3-A46B-1087141E410D}">
      <dgm:prSet phldrT="[Text]"/>
      <dgm:spPr>
        <a:ln>
          <a:solidFill>
            <a:srgbClr val="2A6EBB"/>
          </a:solidFill>
        </a:ln>
      </dgm:spPr>
      <dgm:t>
        <a:bodyPr/>
        <a:lstStyle/>
        <a:p>
          <a:r>
            <a:rPr lang="en-AU" dirty="0" smtClean="0">
              <a:latin typeface="Franklin Gothic Book" pitchFamily="34" charset="0"/>
            </a:rPr>
            <a:t>Presence of a prohibited substance, it’s metabolites or markers</a:t>
          </a:r>
          <a:endParaRPr lang="en-GB" dirty="0">
            <a:latin typeface="Franklin Gothic Book" pitchFamily="34" charset="0"/>
          </a:endParaRPr>
        </a:p>
      </dgm:t>
    </dgm:pt>
    <dgm:pt modelId="{8579B3B4-27FF-410F-B5B6-FA24805884F0}" type="parTrans" cxnId="{C8091171-C59B-4FDA-A8F3-558AC7DD7069}">
      <dgm:prSet/>
      <dgm:spPr>
        <a:ln>
          <a:solidFill>
            <a:srgbClr val="2A6EBB"/>
          </a:solidFill>
        </a:ln>
      </dgm:spPr>
      <dgm:t>
        <a:bodyPr/>
        <a:lstStyle/>
        <a:p>
          <a:endParaRPr lang="en-GB">
            <a:latin typeface="Franklin Gothic Book" pitchFamily="34" charset="0"/>
          </a:endParaRPr>
        </a:p>
      </dgm:t>
    </dgm:pt>
    <dgm:pt modelId="{594548EA-E18A-407B-942B-C1B6EC2549A0}" type="sibTrans" cxnId="{C8091171-C59B-4FDA-A8F3-558AC7DD7069}">
      <dgm:prSet/>
      <dgm:spPr/>
      <dgm:t>
        <a:bodyPr/>
        <a:lstStyle/>
        <a:p>
          <a:endParaRPr lang="en-GB">
            <a:latin typeface="Franklin Gothic Book" pitchFamily="34" charset="0"/>
          </a:endParaRPr>
        </a:p>
      </dgm:t>
    </dgm:pt>
    <dgm:pt modelId="{4B21093F-EF23-4849-BBA8-1542292EAB2B}">
      <dgm:prSet phldrT="[Text]"/>
      <dgm:spPr>
        <a:ln>
          <a:solidFill>
            <a:srgbClr val="2A6EBB"/>
          </a:solidFill>
        </a:ln>
      </dgm:spPr>
      <dgm:t>
        <a:bodyPr/>
        <a:lstStyle/>
        <a:p>
          <a:r>
            <a:rPr lang="en-AU" dirty="0" smtClean="0">
              <a:latin typeface="Franklin Gothic Book" pitchFamily="34" charset="0"/>
            </a:rPr>
            <a:t>Use or attempted use of a prohibited substance or method</a:t>
          </a:r>
          <a:endParaRPr lang="en-GB" dirty="0">
            <a:latin typeface="Franklin Gothic Book" pitchFamily="34" charset="0"/>
          </a:endParaRPr>
        </a:p>
      </dgm:t>
    </dgm:pt>
    <dgm:pt modelId="{2499B23F-9759-47C9-B658-2607B4A8BEF3}" type="parTrans" cxnId="{0B5A90ED-A807-45A6-8FC0-56E6B11618D5}">
      <dgm:prSet/>
      <dgm:spPr>
        <a:ln>
          <a:solidFill>
            <a:srgbClr val="2A6EBB"/>
          </a:solidFill>
        </a:ln>
      </dgm:spPr>
      <dgm:t>
        <a:bodyPr/>
        <a:lstStyle/>
        <a:p>
          <a:endParaRPr lang="en-GB">
            <a:latin typeface="Franklin Gothic Book" pitchFamily="34" charset="0"/>
          </a:endParaRPr>
        </a:p>
      </dgm:t>
    </dgm:pt>
    <dgm:pt modelId="{F7451243-8B7B-4123-9562-90EDAC88D4EF}" type="sibTrans" cxnId="{0B5A90ED-A807-45A6-8FC0-56E6B11618D5}">
      <dgm:prSet/>
      <dgm:spPr/>
      <dgm:t>
        <a:bodyPr/>
        <a:lstStyle/>
        <a:p>
          <a:endParaRPr lang="en-GB">
            <a:latin typeface="Franklin Gothic Book" pitchFamily="34" charset="0"/>
          </a:endParaRPr>
        </a:p>
      </dgm:t>
    </dgm:pt>
    <dgm:pt modelId="{FE283097-DC3E-468E-8D1B-874C97593409}">
      <dgm:prSet phldrT="[Text]" custT="1"/>
      <dgm:spPr>
        <a:solidFill>
          <a:srgbClr val="33647F"/>
        </a:solidFill>
      </dgm:spPr>
      <dgm:t>
        <a:bodyPr/>
        <a:lstStyle/>
        <a:p>
          <a:r>
            <a:rPr lang="en-AU" sz="2000" b="1" dirty="0" smtClean="0">
              <a:latin typeface="Franklin Gothic Book" pitchFamily="34" charset="0"/>
            </a:rPr>
            <a:t>ATHLETES &amp; SUPPORT PERSONNEL</a:t>
          </a:r>
          <a:endParaRPr lang="en-GB" sz="2000" b="1" dirty="0">
            <a:latin typeface="Franklin Gothic Book" pitchFamily="34" charset="0"/>
          </a:endParaRPr>
        </a:p>
      </dgm:t>
    </dgm:pt>
    <dgm:pt modelId="{4E64D22A-6731-46A5-9DFF-26145CAF34C2}" type="parTrans" cxnId="{946BBBF6-D96E-430E-AD2E-9D4DD52A1ECA}">
      <dgm:prSet/>
      <dgm:spPr/>
      <dgm:t>
        <a:bodyPr/>
        <a:lstStyle/>
        <a:p>
          <a:endParaRPr lang="en-GB">
            <a:latin typeface="Franklin Gothic Book" pitchFamily="34" charset="0"/>
          </a:endParaRPr>
        </a:p>
      </dgm:t>
    </dgm:pt>
    <dgm:pt modelId="{0333E974-DA6A-423D-A84D-7161C15F99B2}" type="sibTrans" cxnId="{946BBBF6-D96E-430E-AD2E-9D4DD52A1ECA}">
      <dgm:prSet/>
      <dgm:spPr/>
      <dgm:t>
        <a:bodyPr/>
        <a:lstStyle/>
        <a:p>
          <a:endParaRPr lang="en-GB">
            <a:latin typeface="Franklin Gothic Book" pitchFamily="34" charset="0"/>
          </a:endParaRPr>
        </a:p>
      </dgm:t>
    </dgm:pt>
    <dgm:pt modelId="{0DB69FD2-ECB5-444F-804E-F78966A52EBC}">
      <dgm:prSet phldrT="[Text]"/>
      <dgm:spPr>
        <a:ln>
          <a:solidFill>
            <a:srgbClr val="41B6E6"/>
          </a:solidFill>
        </a:ln>
      </dgm:spPr>
      <dgm:t>
        <a:bodyPr/>
        <a:lstStyle/>
        <a:p>
          <a:r>
            <a:rPr lang="en-AU" dirty="0" smtClean="0">
              <a:latin typeface="Franklin Gothic Book" pitchFamily="34" charset="0"/>
            </a:rPr>
            <a:t>Tampering or attempting to tamper with the testing process</a:t>
          </a:r>
          <a:endParaRPr lang="en-GB" dirty="0">
            <a:latin typeface="Franklin Gothic Book" pitchFamily="34" charset="0"/>
          </a:endParaRPr>
        </a:p>
      </dgm:t>
    </dgm:pt>
    <dgm:pt modelId="{FE3F060B-7B19-4F97-A072-876BB1AABC7F}" type="parTrans" cxnId="{FBFCB10E-4492-48FF-B392-161AA7B49C32}">
      <dgm:prSet/>
      <dgm:spPr>
        <a:ln>
          <a:solidFill>
            <a:srgbClr val="41B6E6"/>
          </a:solidFill>
        </a:ln>
      </dgm:spPr>
      <dgm:t>
        <a:bodyPr/>
        <a:lstStyle/>
        <a:p>
          <a:endParaRPr lang="en-GB">
            <a:latin typeface="Franklin Gothic Book" pitchFamily="34" charset="0"/>
          </a:endParaRPr>
        </a:p>
      </dgm:t>
    </dgm:pt>
    <dgm:pt modelId="{F20649AC-1CC0-44A1-8994-C706356B1CD9}" type="sibTrans" cxnId="{FBFCB10E-4492-48FF-B392-161AA7B49C32}">
      <dgm:prSet/>
      <dgm:spPr/>
      <dgm:t>
        <a:bodyPr/>
        <a:lstStyle/>
        <a:p>
          <a:endParaRPr lang="en-GB">
            <a:latin typeface="Franklin Gothic Book" pitchFamily="34" charset="0"/>
          </a:endParaRPr>
        </a:p>
      </dgm:t>
    </dgm:pt>
    <dgm:pt modelId="{4A6E7A7F-CF4C-4339-8649-22A534CBD791}">
      <dgm:prSet/>
      <dgm:spPr>
        <a:ln>
          <a:solidFill>
            <a:srgbClr val="2A6EBB"/>
          </a:solidFill>
        </a:ln>
      </dgm:spPr>
      <dgm:t>
        <a:bodyPr/>
        <a:lstStyle/>
        <a:p>
          <a:r>
            <a:rPr lang="en-AU" dirty="0" smtClean="0">
              <a:latin typeface="Franklin Gothic Book" pitchFamily="34" charset="0"/>
            </a:rPr>
            <a:t>Refusing or evading a test</a:t>
          </a:r>
          <a:endParaRPr lang="en-GB" dirty="0">
            <a:latin typeface="Franklin Gothic Book" pitchFamily="34" charset="0"/>
          </a:endParaRPr>
        </a:p>
      </dgm:t>
    </dgm:pt>
    <dgm:pt modelId="{7CC1A53F-F75C-4EC9-B7FF-C3C92378D72C}" type="parTrans" cxnId="{3CF348CE-7B7A-4F92-9FF9-7E966F289559}">
      <dgm:prSet/>
      <dgm:spPr>
        <a:ln>
          <a:solidFill>
            <a:srgbClr val="2A6EBB"/>
          </a:solidFill>
        </a:ln>
      </dgm:spPr>
      <dgm:t>
        <a:bodyPr/>
        <a:lstStyle/>
        <a:p>
          <a:endParaRPr lang="en-GB">
            <a:latin typeface="Franklin Gothic Book" pitchFamily="34" charset="0"/>
          </a:endParaRPr>
        </a:p>
      </dgm:t>
    </dgm:pt>
    <dgm:pt modelId="{640DAE60-7C9E-4C5D-892B-3E745313E05C}" type="sibTrans" cxnId="{3CF348CE-7B7A-4F92-9FF9-7E966F289559}">
      <dgm:prSet/>
      <dgm:spPr/>
      <dgm:t>
        <a:bodyPr/>
        <a:lstStyle/>
        <a:p>
          <a:endParaRPr lang="en-GB">
            <a:latin typeface="Franklin Gothic Book" pitchFamily="34" charset="0"/>
          </a:endParaRPr>
        </a:p>
      </dgm:t>
    </dgm:pt>
    <dgm:pt modelId="{79424982-6467-4983-91FA-5A4D74C45052}">
      <dgm:prSet/>
      <dgm:spPr>
        <a:ln>
          <a:solidFill>
            <a:srgbClr val="41B6E6"/>
          </a:solidFill>
        </a:ln>
      </dgm:spPr>
      <dgm:t>
        <a:bodyPr/>
        <a:lstStyle/>
        <a:p>
          <a:r>
            <a:rPr lang="en-AU" dirty="0" smtClean="0">
              <a:latin typeface="Franklin Gothic Book" pitchFamily="34" charset="0"/>
            </a:rPr>
            <a:t>Trafficking or attempted trafficking of a prohibited substance</a:t>
          </a:r>
          <a:endParaRPr lang="en-GB" dirty="0">
            <a:latin typeface="Franklin Gothic Book" pitchFamily="34" charset="0"/>
          </a:endParaRPr>
        </a:p>
      </dgm:t>
    </dgm:pt>
    <dgm:pt modelId="{A1F3FA32-A5BC-4A91-91A8-D1A86432FD2D}" type="parTrans" cxnId="{839FFE2F-4FEA-4883-AFFD-B6C2AE1854AE}">
      <dgm:prSet/>
      <dgm:spPr>
        <a:ln>
          <a:solidFill>
            <a:srgbClr val="41B6E6"/>
          </a:solidFill>
        </a:ln>
      </dgm:spPr>
      <dgm:t>
        <a:bodyPr/>
        <a:lstStyle/>
        <a:p>
          <a:endParaRPr lang="en-GB">
            <a:latin typeface="Franklin Gothic Book" pitchFamily="34" charset="0"/>
          </a:endParaRPr>
        </a:p>
      </dgm:t>
    </dgm:pt>
    <dgm:pt modelId="{2B634C55-9E9C-4B4F-9688-0F254769FFC7}" type="sibTrans" cxnId="{839FFE2F-4FEA-4883-AFFD-B6C2AE1854AE}">
      <dgm:prSet/>
      <dgm:spPr/>
      <dgm:t>
        <a:bodyPr/>
        <a:lstStyle/>
        <a:p>
          <a:endParaRPr lang="en-GB">
            <a:latin typeface="Franklin Gothic Book" pitchFamily="34" charset="0"/>
          </a:endParaRPr>
        </a:p>
      </dgm:t>
    </dgm:pt>
    <dgm:pt modelId="{64D2B1AF-81AA-444A-BF92-BD0E6A3A32FB}">
      <dgm:prSet/>
      <dgm:spPr>
        <a:ln>
          <a:solidFill>
            <a:srgbClr val="41B6E6"/>
          </a:solidFill>
        </a:ln>
      </dgm:spPr>
      <dgm:t>
        <a:bodyPr/>
        <a:lstStyle/>
        <a:p>
          <a:r>
            <a:rPr lang="en-AU" dirty="0" smtClean="0">
              <a:latin typeface="Franklin Gothic Book" pitchFamily="34" charset="0"/>
            </a:rPr>
            <a:t>Administration or attempted administration of a prohibited substance</a:t>
          </a:r>
          <a:endParaRPr lang="en-GB" dirty="0">
            <a:latin typeface="Franklin Gothic Book" pitchFamily="34" charset="0"/>
          </a:endParaRPr>
        </a:p>
      </dgm:t>
    </dgm:pt>
    <dgm:pt modelId="{613F6A2A-FC22-4E57-93A4-8FC5ACD320D3}" type="parTrans" cxnId="{68C3F9E5-A597-4AE7-AF1A-C40E539AE8AF}">
      <dgm:prSet/>
      <dgm:spPr>
        <a:solidFill>
          <a:srgbClr val="4A7D9F"/>
        </a:solidFill>
        <a:ln>
          <a:solidFill>
            <a:srgbClr val="41B6E6"/>
          </a:solidFill>
        </a:ln>
      </dgm:spPr>
      <dgm:t>
        <a:bodyPr/>
        <a:lstStyle/>
        <a:p>
          <a:endParaRPr lang="en-GB">
            <a:latin typeface="Franklin Gothic Book" pitchFamily="34" charset="0"/>
          </a:endParaRPr>
        </a:p>
      </dgm:t>
    </dgm:pt>
    <dgm:pt modelId="{FEE9B6B0-8F1B-4886-BC24-2C4B01C7D420}" type="sibTrans" cxnId="{68C3F9E5-A597-4AE7-AF1A-C40E539AE8AF}">
      <dgm:prSet/>
      <dgm:spPr/>
      <dgm:t>
        <a:bodyPr/>
        <a:lstStyle/>
        <a:p>
          <a:endParaRPr lang="en-GB">
            <a:latin typeface="Franklin Gothic Book" pitchFamily="34" charset="0"/>
          </a:endParaRPr>
        </a:p>
      </dgm:t>
    </dgm:pt>
    <dgm:pt modelId="{DD99AC1D-3E55-40EB-889C-44A2C15F5A32}">
      <dgm:prSet phldrT="[Text]"/>
      <dgm:spPr>
        <a:ln>
          <a:solidFill>
            <a:srgbClr val="2A6EBB"/>
          </a:solidFill>
        </a:ln>
      </dgm:spPr>
      <dgm:t>
        <a:bodyPr/>
        <a:lstStyle/>
        <a:p>
          <a:r>
            <a:rPr lang="en-AU" dirty="0" smtClean="0">
              <a:latin typeface="Franklin Gothic Book" pitchFamily="34" charset="0"/>
            </a:rPr>
            <a:t>Possession of a prohibited substance</a:t>
          </a:r>
          <a:endParaRPr lang="en-GB" dirty="0">
            <a:latin typeface="Franklin Gothic Book" pitchFamily="34" charset="0"/>
          </a:endParaRPr>
        </a:p>
      </dgm:t>
    </dgm:pt>
    <dgm:pt modelId="{D453A1BF-6836-4DC2-A29F-6D03B90D9F7B}" type="parTrans" cxnId="{D86EE683-31E5-443C-B08C-4D3C848264A2}">
      <dgm:prSet/>
      <dgm:spPr>
        <a:ln>
          <a:solidFill>
            <a:srgbClr val="2A6EBB"/>
          </a:solidFill>
        </a:ln>
      </dgm:spPr>
      <dgm:t>
        <a:bodyPr/>
        <a:lstStyle/>
        <a:p>
          <a:endParaRPr lang="en-AU">
            <a:latin typeface="Franklin Gothic Book" pitchFamily="34" charset="0"/>
          </a:endParaRPr>
        </a:p>
      </dgm:t>
    </dgm:pt>
    <dgm:pt modelId="{11CE1425-C55B-41C3-892D-7743ABD69535}" type="sibTrans" cxnId="{D86EE683-31E5-443C-B08C-4D3C848264A2}">
      <dgm:prSet/>
      <dgm:spPr/>
      <dgm:t>
        <a:bodyPr/>
        <a:lstStyle/>
        <a:p>
          <a:endParaRPr lang="en-AU">
            <a:latin typeface="Franklin Gothic Book" pitchFamily="34" charset="0"/>
          </a:endParaRPr>
        </a:p>
      </dgm:t>
    </dgm:pt>
    <dgm:pt modelId="{5C3161D9-9107-43B9-A582-69CAA8B61C4B}">
      <dgm:prSet/>
      <dgm:spPr>
        <a:ln>
          <a:solidFill>
            <a:srgbClr val="2A6EBB"/>
          </a:solidFill>
        </a:ln>
      </dgm:spPr>
      <dgm:t>
        <a:bodyPr/>
        <a:lstStyle/>
        <a:p>
          <a:r>
            <a:rPr lang="en-GB" dirty="0" smtClean="0">
              <a:latin typeface="Franklin Gothic Book" pitchFamily="34" charset="0"/>
            </a:rPr>
            <a:t>Whereabouts violation</a:t>
          </a:r>
          <a:endParaRPr lang="en-GB" dirty="0">
            <a:latin typeface="Franklin Gothic Book" pitchFamily="34" charset="0"/>
          </a:endParaRPr>
        </a:p>
      </dgm:t>
    </dgm:pt>
    <dgm:pt modelId="{C042D9B6-2946-4F9A-900C-3EA85248BB4A}" type="parTrans" cxnId="{F55D38A4-18D1-48BE-8275-260758295DBA}">
      <dgm:prSet/>
      <dgm:spPr/>
      <dgm:t>
        <a:bodyPr/>
        <a:lstStyle/>
        <a:p>
          <a:endParaRPr lang="en-AU"/>
        </a:p>
      </dgm:t>
    </dgm:pt>
    <dgm:pt modelId="{196E8033-8C67-436C-9479-4D466484E59B}" type="sibTrans" cxnId="{F55D38A4-18D1-48BE-8275-260758295DBA}">
      <dgm:prSet/>
      <dgm:spPr/>
      <dgm:t>
        <a:bodyPr/>
        <a:lstStyle/>
        <a:p>
          <a:endParaRPr lang="en-AU"/>
        </a:p>
      </dgm:t>
    </dgm:pt>
    <dgm:pt modelId="{7B5992D2-245C-44A2-BF50-4BFCB19C54AA}">
      <dgm:prSet/>
      <dgm:spPr>
        <a:ln>
          <a:solidFill>
            <a:srgbClr val="41B6E6"/>
          </a:solidFill>
        </a:ln>
      </dgm:spPr>
      <dgm:t>
        <a:bodyPr/>
        <a:lstStyle/>
        <a:p>
          <a:r>
            <a:rPr lang="en-GB" dirty="0" smtClean="0">
              <a:solidFill>
                <a:schemeClr val="tx1"/>
              </a:solidFill>
              <a:latin typeface="Franklin Gothic Book" pitchFamily="34" charset="0"/>
            </a:rPr>
            <a:t>Complicity</a:t>
          </a:r>
          <a:endParaRPr lang="en-GB" dirty="0">
            <a:solidFill>
              <a:schemeClr val="tx1"/>
            </a:solidFill>
            <a:latin typeface="Franklin Gothic Book" pitchFamily="34" charset="0"/>
          </a:endParaRPr>
        </a:p>
      </dgm:t>
    </dgm:pt>
    <dgm:pt modelId="{34E0AF5E-A467-40CE-B785-60765C3EF201}" type="parTrans" cxnId="{7E1E255F-C20E-4D42-A79C-6834CF94E5EB}">
      <dgm:prSet/>
      <dgm:spPr>
        <a:ln>
          <a:solidFill>
            <a:srgbClr val="41B6E6"/>
          </a:solidFill>
        </a:ln>
      </dgm:spPr>
      <dgm:t>
        <a:bodyPr/>
        <a:lstStyle/>
        <a:p>
          <a:endParaRPr lang="en-AU"/>
        </a:p>
      </dgm:t>
    </dgm:pt>
    <dgm:pt modelId="{69ACC60B-7AF4-4638-995D-691602286907}" type="sibTrans" cxnId="{7E1E255F-C20E-4D42-A79C-6834CF94E5EB}">
      <dgm:prSet/>
      <dgm:spPr/>
      <dgm:t>
        <a:bodyPr/>
        <a:lstStyle/>
        <a:p>
          <a:endParaRPr lang="en-AU"/>
        </a:p>
      </dgm:t>
    </dgm:pt>
    <dgm:pt modelId="{41B795B9-FFC9-4179-AF3C-F2EE238E005F}">
      <dgm:prSet/>
      <dgm:spPr>
        <a:ln>
          <a:solidFill>
            <a:srgbClr val="41B6E6"/>
          </a:solidFill>
        </a:ln>
      </dgm:spPr>
      <dgm:t>
        <a:bodyPr/>
        <a:lstStyle/>
        <a:p>
          <a:r>
            <a:rPr lang="en-GB" dirty="0" smtClean="0">
              <a:solidFill>
                <a:schemeClr val="tx1"/>
              </a:solidFill>
              <a:latin typeface="Franklin Gothic Book" pitchFamily="34" charset="0"/>
            </a:rPr>
            <a:t>Prohibited association</a:t>
          </a:r>
          <a:endParaRPr lang="en-GB" dirty="0">
            <a:solidFill>
              <a:schemeClr val="tx1"/>
            </a:solidFill>
            <a:latin typeface="Franklin Gothic Book" pitchFamily="34" charset="0"/>
          </a:endParaRPr>
        </a:p>
      </dgm:t>
    </dgm:pt>
    <dgm:pt modelId="{0E1BBDC3-AE43-4BF0-A483-4D7AA81AD4FB}" type="parTrans" cxnId="{3DF51232-A376-4C91-B026-332E3BE375CE}">
      <dgm:prSet/>
      <dgm:spPr>
        <a:solidFill>
          <a:srgbClr val="41B6E6"/>
        </a:solidFill>
        <a:ln>
          <a:solidFill>
            <a:srgbClr val="41B6E6"/>
          </a:solidFill>
        </a:ln>
      </dgm:spPr>
      <dgm:t>
        <a:bodyPr/>
        <a:lstStyle/>
        <a:p>
          <a:endParaRPr lang="en-AU"/>
        </a:p>
      </dgm:t>
    </dgm:pt>
    <dgm:pt modelId="{B3EC18A2-DF1F-4D9C-935A-8F23C4643079}" type="sibTrans" cxnId="{3DF51232-A376-4C91-B026-332E3BE375CE}">
      <dgm:prSet/>
      <dgm:spPr/>
      <dgm:t>
        <a:bodyPr/>
        <a:lstStyle/>
        <a:p>
          <a:endParaRPr lang="en-AU"/>
        </a:p>
      </dgm:t>
    </dgm:pt>
    <dgm:pt modelId="{A4E37D31-247B-4DFA-B355-F88F7BD8727C}" type="pres">
      <dgm:prSet presAssocID="{DC5C7224-BB30-4009-A061-89DC02C72D52}" presName="diagram" presStyleCnt="0">
        <dgm:presLayoutVars>
          <dgm:chPref val="1"/>
          <dgm:dir/>
          <dgm:animOne val="branch"/>
          <dgm:animLvl val="lvl"/>
          <dgm:resizeHandles/>
        </dgm:presLayoutVars>
      </dgm:prSet>
      <dgm:spPr/>
      <dgm:t>
        <a:bodyPr/>
        <a:lstStyle/>
        <a:p>
          <a:endParaRPr lang="en-GB"/>
        </a:p>
      </dgm:t>
    </dgm:pt>
    <dgm:pt modelId="{5CC7CCBB-1BDB-41ED-8941-B4BCAFB11D37}" type="pres">
      <dgm:prSet presAssocID="{B590A1F9-5667-4A38-9535-0BD0C08F32B6}" presName="root" presStyleCnt="0"/>
      <dgm:spPr/>
    </dgm:pt>
    <dgm:pt modelId="{1FDA16A7-2144-4B5F-86DE-5483365F4248}" type="pres">
      <dgm:prSet presAssocID="{B590A1F9-5667-4A38-9535-0BD0C08F32B6}" presName="rootComposite" presStyleCnt="0"/>
      <dgm:spPr/>
    </dgm:pt>
    <dgm:pt modelId="{72FE18DF-8C9A-4503-A513-22CE6D9F04C8}" type="pres">
      <dgm:prSet presAssocID="{B590A1F9-5667-4A38-9535-0BD0C08F32B6}" presName="rootText" presStyleLbl="node1" presStyleIdx="0" presStyleCnt="2" custScaleX="228796" custLinFactNeighborX="-894" custLinFactNeighborY="3774"/>
      <dgm:spPr/>
      <dgm:t>
        <a:bodyPr/>
        <a:lstStyle/>
        <a:p>
          <a:endParaRPr lang="en-GB"/>
        </a:p>
      </dgm:t>
    </dgm:pt>
    <dgm:pt modelId="{64DF777B-1FA0-4B25-BF51-5FDBD456517F}" type="pres">
      <dgm:prSet presAssocID="{B590A1F9-5667-4A38-9535-0BD0C08F32B6}" presName="rootConnector" presStyleLbl="node1" presStyleIdx="0" presStyleCnt="2"/>
      <dgm:spPr/>
      <dgm:t>
        <a:bodyPr/>
        <a:lstStyle/>
        <a:p>
          <a:endParaRPr lang="en-GB"/>
        </a:p>
      </dgm:t>
    </dgm:pt>
    <dgm:pt modelId="{2F0FBEDC-D44E-46F5-AF6F-4194A52C3C74}" type="pres">
      <dgm:prSet presAssocID="{B590A1F9-5667-4A38-9535-0BD0C08F32B6}" presName="childShape" presStyleCnt="0"/>
      <dgm:spPr/>
    </dgm:pt>
    <dgm:pt modelId="{3AD8A423-4A6A-4E88-AD73-467E19658C6F}" type="pres">
      <dgm:prSet presAssocID="{8579B3B4-27FF-410F-B5B6-FA24805884F0}" presName="Name13" presStyleLbl="parChTrans1D2" presStyleIdx="0" presStyleCnt="10" custSzX="346961"/>
      <dgm:spPr/>
      <dgm:t>
        <a:bodyPr/>
        <a:lstStyle/>
        <a:p>
          <a:endParaRPr lang="en-GB"/>
        </a:p>
      </dgm:t>
    </dgm:pt>
    <dgm:pt modelId="{FFDDFBC4-96A1-4566-AAD5-394B897BDCF8}" type="pres">
      <dgm:prSet presAssocID="{7CE4724D-7575-47E3-A46B-1087141E410D}" presName="childText" presStyleLbl="bgAcc1" presStyleIdx="0" presStyleCnt="10" custScaleX="228796" custLinFactNeighborX="-1117" custLinFactNeighborY="1121">
        <dgm:presLayoutVars>
          <dgm:bulletEnabled val="1"/>
        </dgm:presLayoutVars>
      </dgm:prSet>
      <dgm:spPr/>
      <dgm:t>
        <a:bodyPr/>
        <a:lstStyle/>
        <a:p>
          <a:endParaRPr lang="en-GB"/>
        </a:p>
      </dgm:t>
    </dgm:pt>
    <dgm:pt modelId="{F2C49F1D-EFFC-48AA-A8C0-F7D6A842B2EC}" type="pres">
      <dgm:prSet presAssocID="{2499B23F-9759-47C9-B658-2607B4A8BEF3}" presName="Name13" presStyleLbl="parChTrans1D2" presStyleIdx="1" presStyleCnt="10" custSzX="346961"/>
      <dgm:spPr/>
      <dgm:t>
        <a:bodyPr/>
        <a:lstStyle/>
        <a:p>
          <a:endParaRPr lang="en-GB"/>
        </a:p>
      </dgm:t>
    </dgm:pt>
    <dgm:pt modelId="{1D0B061B-AEFF-44EF-B5BE-CFF2D2624B6A}" type="pres">
      <dgm:prSet presAssocID="{4B21093F-EF23-4849-BBA8-1542292EAB2B}" presName="childText" presStyleLbl="bgAcc1" presStyleIdx="1" presStyleCnt="10" custScaleX="228796" custLinFactNeighborX="-1117" custLinFactNeighborY="1121">
        <dgm:presLayoutVars>
          <dgm:bulletEnabled val="1"/>
        </dgm:presLayoutVars>
      </dgm:prSet>
      <dgm:spPr/>
      <dgm:t>
        <a:bodyPr/>
        <a:lstStyle/>
        <a:p>
          <a:endParaRPr lang="en-GB"/>
        </a:p>
      </dgm:t>
    </dgm:pt>
    <dgm:pt modelId="{9490366B-61A1-4332-9489-FEB6C6F4D122}" type="pres">
      <dgm:prSet presAssocID="{D453A1BF-6836-4DC2-A29F-6D03B90D9F7B}" presName="Name13" presStyleLbl="parChTrans1D2" presStyleIdx="2" presStyleCnt="10"/>
      <dgm:spPr/>
      <dgm:t>
        <a:bodyPr/>
        <a:lstStyle/>
        <a:p>
          <a:endParaRPr lang="en-AU"/>
        </a:p>
      </dgm:t>
    </dgm:pt>
    <dgm:pt modelId="{138BEF53-6EB0-47CA-A5D3-36966A3DF3E0}" type="pres">
      <dgm:prSet presAssocID="{DD99AC1D-3E55-40EB-889C-44A2C15F5A32}" presName="childText" presStyleLbl="bgAcc1" presStyleIdx="2" presStyleCnt="10" custScaleX="229068">
        <dgm:presLayoutVars>
          <dgm:bulletEnabled val="1"/>
        </dgm:presLayoutVars>
      </dgm:prSet>
      <dgm:spPr/>
      <dgm:t>
        <a:bodyPr/>
        <a:lstStyle/>
        <a:p>
          <a:endParaRPr lang="en-AU"/>
        </a:p>
      </dgm:t>
    </dgm:pt>
    <dgm:pt modelId="{A412C087-81E0-46CF-BA93-41E4B64C5D90}" type="pres">
      <dgm:prSet presAssocID="{7CC1A53F-F75C-4EC9-B7FF-C3C92378D72C}" presName="Name13" presStyleLbl="parChTrans1D2" presStyleIdx="3" presStyleCnt="10" custSzX="346961"/>
      <dgm:spPr/>
      <dgm:t>
        <a:bodyPr/>
        <a:lstStyle/>
        <a:p>
          <a:endParaRPr lang="en-GB"/>
        </a:p>
      </dgm:t>
    </dgm:pt>
    <dgm:pt modelId="{8814FFA7-A743-43EC-BB2E-CA8DB457F461}" type="pres">
      <dgm:prSet presAssocID="{4A6E7A7F-CF4C-4339-8649-22A534CBD791}" presName="childText" presStyleLbl="bgAcc1" presStyleIdx="3" presStyleCnt="10" custScaleX="228796" custLinFactNeighborX="-1117" custLinFactNeighborY="1121">
        <dgm:presLayoutVars>
          <dgm:bulletEnabled val="1"/>
        </dgm:presLayoutVars>
      </dgm:prSet>
      <dgm:spPr/>
      <dgm:t>
        <a:bodyPr/>
        <a:lstStyle/>
        <a:p>
          <a:endParaRPr lang="en-GB"/>
        </a:p>
      </dgm:t>
    </dgm:pt>
    <dgm:pt modelId="{7CC1E551-E3B0-410C-AC9A-F5E93841F9C4}" type="pres">
      <dgm:prSet presAssocID="{C042D9B6-2946-4F9A-900C-3EA85248BB4A}" presName="Name13" presStyleLbl="parChTrans1D2" presStyleIdx="4" presStyleCnt="10"/>
      <dgm:spPr/>
      <dgm:t>
        <a:bodyPr/>
        <a:lstStyle/>
        <a:p>
          <a:endParaRPr lang="en-AU"/>
        </a:p>
      </dgm:t>
    </dgm:pt>
    <dgm:pt modelId="{3879CFEF-EAB5-4B17-A6A0-3AAB56027E89}" type="pres">
      <dgm:prSet presAssocID="{5C3161D9-9107-43B9-A582-69CAA8B61C4B}" presName="childText" presStyleLbl="bgAcc1" presStyleIdx="4" presStyleCnt="10" custScaleX="224816">
        <dgm:presLayoutVars>
          <dgm:bulletEnabled val="1"/>
        </dgm:presLayoutVars>
      </dgm:prSet>
      <dgm:spPr/>
      <dgm:t>
        <a:bodyPr/>
        <a:lstStyle/>
        <a:p>
          <a:endParaRPr lang="en-AU"/>
        </a:p>
      </dgm:t>
    </dgm:pt>
    <dgm:pt modelId="{D5B01C2B-42E9-4390-A43C-F42940E4A610}" type="pres">
      <dgm:prSet presAssocID="{FE283097-DC3E-468E-8D1B-874C97593409}" presName="root" presStyleCnt="0"/>
      <dgm:spPr/>
    </dgm:pt>
    <dgm:pt modelId="{0FDDB9F3-22FD-4D9C-AB7C-D02D18408D78}" type="pres">
      <dgm:prSet presAssocID="{FE283097-DC3E-468E-8D1B-874C97593409}" presName="rootComposite" presStyleCnt="0"/>
      <dgm:spPr/>
    </dgm:pt>
    <dgm:pt modelId="{3A82B532-498B-4417-9211-CFC3C1D88B93}" type="pres">
      <dgm:prSet presAssocID="{FE283097-DC3E-468E-8D1B-874C97593409}" presName="rootText" presStyleLbl="node1" presStyleIdx="1" presStyleCnt="2" custScaleX="225175" custLinFactNeighborX="40" custLinFactNeighborY="4616"/>
      <dgm:spPr/>
      <dgm:t>
        <a:bodyPr/>
        <a:lstStyle/>
        <a:p>
          <a:endParaRPr lang="en-GB"/>
        </a:p>
      </dgm:t>
    </dgm:pt>
    <dgm:pt modelId="{4BF80D26-80E1-4A8B-B566-F0E4609A9A78}" type="pres">
      <dgm:prSet presAssocID="{FE283097-DC3E-468E-8D1B-874C97593409}" presName="rootConnector" presStyleLbl="node1" presStyleIdx="1" presStyleCnt="2"/>
      <dgm:spPr/>
      <dgm:t>
        <a:bodyPr/>
        <a:lstStyle/>
        <a:p>
          <a:endParaRPr lang="en-GB"/>
        </a:p>
      </dgm:t>
    </dgm:pt>
    <dgm:pt modelId="{CC990682-9384-4069-94CB-C75DA6C8DBB0}" type="pres">
      <dgm:prSet presAssocID="{FE283097-DC3E-468E-8D1B-874C97593409}" presName="childShape" presStyleCnt="0"/>
      <dgm:spPr/>
    </dgm:pt>
    <dgm:pt modelId="{CF747E51-978F-4404-9410-9DC737BC4E85}" type="pres">
      <dgm:prSet presAssocID="{FE3F060B-7B19-4F97-A072-876BB1AABC7F}" presName="Name13" presStyleLbl="parChTrans1D2" presStyleIdx="5" presStyleCnt="10" custSzX="303169"/>
      <dgm:spPr/>
      <dgm:t>
        <a:bodyPr/>
        <a:lstStyle/>
        <a:p>
          <a:endParaRPr lang="en-GB"/>
        </a:p>
      </dgm:t>
    </dgm:pt>
    <dgm:pt modelId="{AEA87B15-040F-42D0-9BA6-79B3D1B7B2B3}" type="pres">
      <dgm:prSet presAssocID="{0DB69FD2-ECB5-444F-804E-F78966A52EBC}" presName="childText" presStyleLbl="bgAcc1" presStyleIdx="5" presStyleCnt="10" custScaleX="225175">
        <dgm:presLayoutVars>
          <dgm:bulletEnabled val="1"/>
        </dgm:presLayoutVars>
      </dgm:prSet>
      <dgm:spPr/>
      <dgm:t>
        <a:bodyPr/>
        <a:lstStyle/>
        <a:p>
          <a:endParaRPr lang="en-GB"/>
        </a:p>
      </dgm:t>
    </dgm:pt>
    <dgm:pt modelId="{694B502C-ADAC-4BE7-9A68-E24A242A916B}" type="pres">
      <dgm:prSet presAssocID="{A1F3FA32-A5BC-4A91-91A8-D1A86432FD2D}" presName="Name13" presStyleLbl="parChTrans1D2" presStyleIdx="6" presStyleCnt="10" custSzX="340796"/>
      <dgm:spPr/>
      <dgm:t>
        <a:bodyPr/>
        <a:lstStyle/>
        <a:p>
          <a:endParaRPr lang="en-GB"/>
        </a:p>
      </dgm:t>
    </dgm:pt>
    <dgm:pt modelId="{CB21DF20-26CF-41BC-898F-D4D486B1A534}" type="pres">
      <dgm:prSet presAssocID="{79424982-6467-4983-91FA-5A4D74C45052}" presName="childText" presStyleLbl="bgAcc1" presStyleIdx="6" presStyleCnt="10" custScaleX="225318">
        <dgm:presLayoutVars>
          <dgm:bulletEnabled val="1"/>
        </dgm:presLayoutVars>
      </dgm:prSet>
      <dgm:spPr/>
      <dgm:t>
        <a:bodyPr/>
        <a:lstStyle/>
        <a:p>
          <a:endParaRPr lang="en-GB"/>
        </a:p>
      </dgm:t>
    </dgm:pt>
    <dgm:pt modelId="{A3471704-B7DD-4EA4-BCA2-1E3BE7FAC133}" type="pres">
      <dgm:prSet presAssocID="{613F6A2A-FC22-4E57-93A4-8FC5ACD320D3}" presName="Name13" presStyleLbl="parChTrans1D2" presStyleIdx="7" presStyleCnt="10" custSzX="340796"/>
      <dgm:spPr/>
      <dgm:t>
        <a:bodyPr/>
        <a:lstStyle/>
        <a:p>
          <a:endParaRPr lang="en-GB"/>
        </a:p>
      </dgm:t>
    </dgm:pt>
    <dgm:pt modelId="{5AC93AD8-B542-4FC5-B0C9-115811F7044A}" type="pres">
      <dgm:prSet presAssocID="{64D2B1AF-81AA-444A-BF92-BD0E6A3A32FB}" presName="childText" presStyleLbl="bgAcc1" presStyleIdx="7" presStyleCnt="10" custScaleX="226626">
        <dgm:presLayoutVars>
          <dgm:bulletEnabled val="1"/>
        </dgm:presLayoutVars>
      </dgm:prSet>
      <dgm:spPr/>
      <dgm:t>
        <a:bodyPr/>
        <a:lstStyle/>
        <a:p>
          <a:endParaRPr lang="en-GB"/>
        </a:p>
      </dgm:t>
    </dgm:pt>
    <dgm:pt modelId="{89A178B5-EF4E-4E64-8F24-4E0287ED8842}" type="pres">
      <dgm:prSet presAssocID="{34E0AF5E-A467-40CE-B785-60765C3EF201}" presName="Name13" presStyleLbl="parChTrans1D2" presStyleIdx="8" presStyleCnt="10"/>
      <dgm:spPr/>
      <dgm:t>
        <a:bodyPr/>
        <a:lstStyle/>
        <a:p>
          <a:endParaRPr lang="en-AU"/>
        </a:p>
      </dgm:t>
    </dgm:pt>
    <dgm:pt modelId="{09D56C24-817F-4BA3-AC3F-A24223FAD51F}" type="pres">
      <dgm:prSet presAssocID="{7B5992D2-245C-44A2-BF50-4BFCB19C54AA}" presName="childText" presStyleLbl="bgAcc1" presStyleIdx="8" presStyleCnt="10" custScaleX="227145">
        <dgm:presLayoutVars>
          <dgm:bulletEnabled val="1"/>
        </dgm:presLayoutVars>
      </dgm:prSet>
      <dgm:spPr/>
      <dgm:t>
        <a:bodyPr/>
        <a:lstStyle/>
        <a:p>
          <a:endParaRPr lang="en-AU"/>
        </a:p>
      </dgm:t>
    </dgm:pt>
    <dgm:pt modelId="{107577BC-8D26-44A9-9E95-6E59AFC1ABA2}" type="pres">
      <dgm:prSet presAssocID="{0E1BBDC3-AE43-4BF0-A483-4D7AA81AD4FB}" presName="Name13" presStyleLbl="parChTrans1D2" presStyleIdx="9" presStyleCnt="10"/>
      <dgm:spPr/>
      <dgm:t>
        <a:bodyPr/>
        <a:lstStyle/>
        <a:p>
          <a:endParaRPr lang="en-AU"/>
        </a:p>
      </dgm:t>
    </dgm:pt>
    <dgm:pt modelId="{EB2FEEB3-EC3B-4BA2-B412-DA825CA98C7D}" type="pres">
      <dgm:prSet presAssocID="{41B795B9-FFC9-4179-AF3C-F2EE238E005F}" presName="childText" presStyleLbl="bgAcc1" presStyleIdx="9" presStyleCnt="10" custScaleX="227145">
        <dgm:presLayoutVars>
          <dgm:bulletEnabled val="1"/>
        </dgm:presLayoutVars>
      </dgm:prSet>
      <dgm:spPr/>
      <dgm:t>
        <a:bodyPr/>
        <a:lstStyle/>
        <a:p>
          <a:endParaRPr lang="en-AU"/>
        </a:p>
      </dgm:t>
    </dgm:pt>
  </dgm:ptLst>
  <dgm:cxnLst>
    <dgm:cxn modelId="{0B5A90ED-A807-45A6-8FC0-56E6B11618D5}" srcId="{B590A1F9-5667-4A38-9535-0BD0C08F32B6}" destId="{4B21093F-EF23-4849-BBA8-1542292EAB2B}" srcOrd="1" destOrd="0" parTransId="{2499B23F-9759-47C9-B658-2607B4A8BEF3}" sibTransId="{F7451243-8B7B-4123-9562-90EDAC88D4EF}"/>
    <dgm:cxn modelId="{D61E39DE-D23D-E14E-B207-A0CC858F3FFE}" type="presOf" srcId="{64D2B1AF-81AA-444A-BF92-BD0E6A3A32FB}" destId="{5AC93AD8-B542-4FC5-B0C9-115811F7044A}" srcOrd="0" destOrd="0" presId="urn:microsoft.com/office/officeart/2005/8/layout/hierarchy3"/>
    <dgm:cxn modelId="{5D482878-30EB-BC45-AB25-548ACB6D5248}" type="presOf" srcId="{7CC1A53F-F75C-4EC9-B7FF-C3C92378D72C}" destId="{A412C087-81E0-46CF-BA93-41E4B64C5D90}" srcOrd="0" destOrd="0" presId="urn:microsoft.com/office/officeart/2005/8/layout/hierarchy3"/>
    <dgm:cxn modelId="{007EE066-1F9F-2B44-9C19-585DFF2C3A67}" type="presOf" srcId="{613F6A2A-FC22-4E57-93A4-8FC5ACD320D3}" destId="{A3471704-B7DD-4EA4-BCA2-1E3BE7FAC133}" srcOrd="0" destOrd="0" presId="urn:microsoft.com/office/officeart/2005/8/layout/hierarchy3"/>
    <dgm:cxn modelId="{84789FEA-ABC0-1849-AB3E-0442D25CF8E3}" type="presOf" srcId="{4B21093F-EF23-4849-BBA8-1542292EAB2B}" destId="{1D0B061B-AEFF-44EF-B5BE-CFF2D2624B6A}" srcOrd="0" destOrd="0" presId="urn:microsoft.com/office/officeart/2005/8/layout/hierarchy3"/>
    <dgm:cxn modelId="{839FFE2F-4FEA-4883-AFFD-B6C2AE1854AE}" srcId="{FE283097-DC3E-468E-8D1B-874C97593409}" destId="{79424982-6467-4983-91FA-5A4D74C45052}" srcOrd="1" destOrd="0" parTransId="{A1F3FA32-A5BC-4A91-91A8-D1A86432FD2D}" sibTransId="{2B634C55-9E9C-4B4F-9688-0F254769FFC7}"/>
    <dgm:cxn modelId="{AB58C059-3C68-1F46-A0C8-A1DEDDB5D4FD}" type="presOf" srcId="{FE283097-DC3E-468E-8D1B-874C97593409}" destId="{3A82B532-498B-4417-9211-CFC3C1D88B93}" srcOrd="0" destOrd="0" presId="urn:microsoft.com/office/officeart/2005/8/layout/hierarchy3"/>
    <dgm:cxn modelId="{FBFCB10E-4492-48FF-B392-161AA7B49C32}" srcId="{FE283097-DC3E-468E-8D1B-874C97593409}" destId="{0DB69FD2-ECB5-444F-804E-F78966A52EBC}" srcOrd="0" destOrd="0" parTransId="{FE3F060B-7B19-4F97-A072-876BB1AABC7F}" sibTransId="{F20649AC-1CC0-44A1-8994-C706356B1CD9}"/>
    <dgm:cxn modelId="{69838081-DFC6-4A4C-A513-720603C33AE2}" type="presOf" srcId="{4A6E7A7F-CF4C-4339-8649-22A534CBD791}" destId="{8814FFA7-A743-43EC-BB2E-CA8DB457F461}" srcOrd="0" destOrd="0" presId="urn:microsoft.com/office/officeart/2005/8/layout/hierarchy3"/>
    <dgm:cxn modelId="{C8091171-C59B-4FDA-A8F3-558AC7DD7069}" srcId="{B590A1F9-5667-4A38-9535-0BD0C08F32B6}" destId="{7CE4724D-7575-47E3-A46B-1087141E410D}" srcOrd="0" destOrd="0" parTransId="{8579B3B4-27FF-410F-B5B6-FA24805884F0}" sibTransId="{594548EA-E18A-407B-942B-C1B6EC2549A0}"/>
    <dgm:cxn modelId="{5579BB17-BB47-F341-ADC9-9EE482B12D60}" type="presOf" srcId="{B590A1F9-5667-4A38-9535-0BD0C08F32B6}" destId="{72FE18DF-8C9A-4503-A513-22CE6D9F04C8}" srcOrd="0" destOrd="0" presId="urn:microsoft.com/office/officeart/2005/8/layout/hierarchy3"/>
    <dgm:cxn modelId="{68C3F9E5-A597-4AE7-AF1A-C40E539AE8AF}" srcId="{FE283097-DC3E-468E-8D1B-874C97593409}" destId="{64D2B1AF-81AA-444A-BF92-BD0E6A3A32FB}" srcOrd="2" destOrd="0" parTransId="{613F6A2A-FC22-4E57-93A4-8FC5ACD320D3}" sibTransId="{FEE9B6B0-8F1B-4886-BC24-2C4B01C7D420}"/>
    <dgm:cxn modelId="{C6B05221-3AB9-764D-84A6-3E2506D3B9D1}" type="presOf" srcId="{C042D9B6-2946-4F9A-900C-3EA85248BB4A}" destId="{7CC1E551-E3B0-410C-AC9A-F5E93841F9C4}" srcOrd="0" destOrd="0" presId="urn:microsoft.com/office/officeart/2005/8/layout/hierarchy3"/>
    <dgm:cxn modelId="{F55D38A4-18D1-48BE-8275-260758295DBA}" srcId="{B590A1F9-5667-4A38-9535-0BD0C08F32B6}" destId="{5C3161D9-9107-43B9-A582-69CAA8B61C4B}" srcOrd="4" destOrd="0" parTransId="{C042D9B6-2946-4F9A-900C-3EA85248BB4A}" sibTransId="{196E8033-8C67-436C-9479-4D466484E59B}"/>
    <dgm:cxn modelId="{7F447BCC-568A-7B46-9E2F-D8D841484FDD}" type="presOf" srcId="{FE3F060B-7B19-4F97-A072-876BB1AABC7F}" destId="{CF747E51-978F-4404-9410-9DC737BC4E85}" srcOrd="0" destOrd="0" presId="urn:microsoft.com/office/officeart/2005/8/layout/hierarchy3"/>
    <dgm:cxn modelId="{27DD5976-F0C6-45D0-A474-7A0B8DE93759}" srcId="{DC5C7224-BB30-4009-A061-89DC02C72D52}" destId="{B590A1F9-5667-4A38-9535-0BD0C08F32B6}" srcOrd="0" destOrd="0" parTransId="{FC65E8A6-162B-4AD9-8760-64AE93CA149E}" sibTransId="{A23D7E0C-0BA9-4B37-8832-94929C86B4A3}"/>
    <dgm:cxn modelId="{71470F47-CDFB-BB43-A6A2-0C05D5976274}" type="presOf" srcId="{79424982-6467-4983-91FA-5A4D74C45052}" destId="{CB21DF20-26CF-41BC-898F-D4D486B1A534}" srcOrd="0" destOrd="0" presId="urn:microsoft.com/office/officeart/2005/8/layout/hierarchy3"/>
    <dgm:cxn modelId="{946BBBF6-D96E-430E-AD2E-9D4DD52A1ECA}" srcId="{DC5C7224-BB30-4009-A061-89DC02C72D52}" destId="{FE283097-DC3E-468E-8D1B-874C97593409}" srcOrd="1" destOrd="0" parTransId="{4E64D22A-6731-46A5-9DFF-26145CAF34C2}" sibTransId="{0333E974-DA6A-423D-A84D-7161C15F99B2}"/>
    <dgm:cxn modelId="{1EB24EE6-C77E-8645-8896-8018F63EB838}" type="presOf" srcId="{0E1BBDC3-AE43-4BF0-A483-4D7AA81AD4FB}" destId="{107577BC-8D26-44A9-9E95-6E59AFC1ABA2}" srcOrd="0" destOrd="0" presId="urn:microsoft.com/office/officeart/2005/8/layout/hierarchy3"/>
    <dgm:cxn modelId="{DABAA204-2F07-AB4A-9AF4-7126B1E20261}" type="presOf" srcId="{A1F3FA32-A5BC-4A91-91A8-D1A86432FD2D}" destId="{694B502C-ADAC-4BE7-9A68-E24A242A916B}" srcOrd="0" destOrd="0" presId="urn:microsoft.com/office/officeart/2005/8/layout/hierarchy3"/>
    <dgm:cxn modelId="{C71FFA44-6CAF-E044-815A-B4AB8FA99DC4}" type="presOf" srcId="{B590A1F9-5667-4A38-9535-0BD0C08F32B6}" destId="{64DF777B-1FA0-4B25-BF51-5FDBD456517F}" srcOrd="1" destOrd="0" presId="urn:microsoft.com/office/officeart/2005/8/layout/hierarchy3"/>
    <dgm:cxn modelId="{3DF51232-A376-4C91-B026-332E3BE375CE}" srcId="{FE283097-DC3E-468E-8D1B-874C97593409}" destId="{41B795B9-FFC9-4179-AF3C-F2EE238E005F}" srcOrd="4" destOrd="0" parTransId="{0E1BBDC3-AE43-4BF0-A483-4D7AA81AD4FB}" sibTransId="{B3EC18A2-DF1F-4D9C-935A-8F23C4643079}"/>
    <dgm:cxn modelId="{7A71A91D-2550-0C4D-BEE4-8573F744EABD}" type="presOf" srcId="{2499B23F-9759-47C9-B658-2607B4A8BEF3}" destId="{F2C49F1D-EFFC-48AA-A8C0-F7D6A842B2EC}" srcOrd="0" destOrd="0" presId="urn:microsoft.com/office/officeart/2005/8/layout/hierarchy3"/>
    <dgm:cxn modelId="{94C081CA-96CE-164B-AE2E-A960B3FC65DE}" type="presOf" srcId="{DD99AC1D-3E55-40EB-889C-44A2C15F5A32}" destId="{138BEF53-6EB0-47CA-A5D3-36966A3DF3E0}" srcOrd="0" destOrd="0" presId="urn:microsoft.com/office/officeart/2005/8/layout/hierarchy3"/>
    <dgm:cxn modelId="{5C8A03B3-E13D-EC42-BAE0-D610A74EB27E}" type="presOf" srcId="{D453A1BF-6836-4DC2-A29F-6D03B90D9F7B}" destId="{9490366B-61A1-4332-9489-FEB6C6F4D122}" srcOrd="0" destOrd="0" presId="urn:microsoft.com/office/officeart/2005/8/layout/hierarchy3"/>
    <dgm:cxn modelId="{7D23D6FD-5B69-6741-8520-48F0B7E99FC4}" type="presOf" srcId="{7CE4724D-7575-47E3-A46B-1087141E410D}" destId="{FFDDFBC4-96A1-4566-AAD5-394B897BDCF8}" srcOrd="0" destOrd="0" presId="urn:microsoft.com/office/officeart/2005/8/layout/hierarchy3"/>
    <dgm:cxn modelId="{D86EE683-31E5-443C-B08C-4D3C848264A2}" srcId="{B590A1F9-5667-4A38-9535-0BD0C08F32B6}" destId="{DD99AC1D-3E55-40EB-889C-44A2C15F5A32}" srcOrd="2" destOrd="0" parTransId="{D453A1BF-6836-4DC2-A29F-6D03B90D9F7B}" sibTransId="{11CE1425-C55B-41C3-892D-7743ABD69535}"/>
    <dgm:cxn modelId="{325102E0-0AB6-F34F-BA67-1FB201A4B616}" type="presOf" srcId="{DC5C7224-BB30-4009-A061-89DC02C72D52}" destId="{A4E37D31-247B-4DFA-B355-F88F7BD8727C}" srcOrd="0" destOrd="0" presId="urn:microsoft.com/office/officeart/2005/8/layout/hierarchy3"/>
    <dgm:cxn modelId="{7E1E255F-C20E-4D42-A79C-6834CF94E5EB}" srcId="{FE283097-DC3E-468E-8D1B-874C97593409}" destId="{7B5992D2-245C-44A2-BF50-4BFCB19C54AA}" srcOrd="3" destOrd="0" parTransId="{34E0AF5E-A467-40CE-B785-60765C3EF201}" sibTransId="{69ACC60B-7AF4-4638-995D-691602286907}"/>
    <dgm:cxn modelId="{218EEB00-0207-4149-AEB5-CD52AD88099B}" type="presOf" srcId="{7B5992D2-245C-44A2-BF50-4BFCB19C54AA}" destId="{09D56C24-817F-4BA3-AC3F-A24223FAD51F}" srcOrd="0" destOrd="0" presId="urn:microsoft.com/office/officeart/2005/8/layout/hierarchy3"/>
    <dgm:cxn modelId="{BE80CBC7-BED3-3648-B527-7D1AE39A077C}" type="presOf" srcId="{FE283097-DC3E-468E-8D1B-874C97593409}" destId="{4BF80D26-80E1-4A8B-B566-F0E4609A9A78}" srcOrd="1" destOrd="0" presId="urn:microsoft.com/office/officeart/2005/8/layout/hierarchy3"/>
    <dgm:cxn modelId="{33181213-E5F2-0449-9F7F-A40C02F7FC5A}" type="presOf" srcId="{41B795B9-FFC9-4179-AF3C-F2EE238E005F}" destId="{EB2FEEB3-EC3B-4BA2-B412-DA825CA98C7D}" srcOrd="0" destOrd="0" presId="urn:microsoft.com/office/officeart/2005/8/layout/hierarchy3"/>
    <dgm:cxn modelId="{714D133A-68D4-FF48-A944-1B3DD0E6255D}" type="presOf" srcId="{34E0AF5E-A467-40CE-B785-60765C3EF201}" destId="{89A178B5-EF4E-4E64-8F24-4E0287ED8842}" srcOrd="0" destOrd="0" presId="urn:microsoft.com/office/officeart/2005/8/layout/hierarchy3"/>
    <dgm:cxn modelId="{02E747D0-84D9-5540-8A02-4425943D8689}" type="presOf" srcId="{5C3161D9-9107-43B9-A582-69CAA8B61C4B}" destId="{3879CFEF-EAB5-4B17-A6A0-3AAB56027E89}" srcOrd="0" destOrd="0" presId="urn:microsoft.com/office/officeart/2005/8/layout/hierarchy3"/>
    <dgm:cxn modelId="{AC0F2027-8B4C-D147-8580-62888598C23D}" type="presOf" srcId="{8579B3B4-27FF-410F-B5B6-FA24805884F0}" destId="{3AD8A423-4A6A-4E88-AD73-467E19658C6F}" srcOrd="0" destOrd="0" presId="urn:microsoft.com/office/officeart/2005/8/layout/hierarchy3"/>
    <dgm:cxn modelId="{3CF348CE-7B7A-4F92-9FF9-7E966F289559}" srcId="{B590A1F9-5667-4A38-9535-0BD0C08F32B6}" destId="{4A6E7A7F-CF4C-4339-8649-22A534CBD791}" srcOrd="3" destOrd="0" parTransId="{7CC1A53F-F75C-4EC9-B7FF-C3C92378D72C}" sibTransId="{640DAE60-7C9E-4C5D-892B-3E745313E05C}"/>
    <dgm:cxn modelId="{A1045E63-8AFB-6E4A-9EF4-EE5530F438BF}" type="presOf" srcId="{0DB69FD2-ECB5-444F-804E-F78966A52EBC}" destId="{AEA87B15-040F-42D0-9BA6-79B3D1B7B2B3}" srcOrd="0" destOrd="0" presId="urn:microsoft.com/office/officeart/2005/8/layout/hierarchy3"/>
    <dgm:cxn modelId="{0AC5D291-3A48-8D49-9C03-42A0D66D68DB}" type="presParOf" srcId="{A4E37D31-247B-4DFA-B355-F88F7BD8727C}" destId="{5CC7CCBB-1BDB-41ED-8941-B4BCAFB11D37}" srcOrd="0" destOrd="0" presId="urn:microsoft.com/office/officeart/2005/8/layout/hierarchy3"/>
    <dgm:cxn modelId="{A2DD8718-79D8-3649-AD87-F4A4F5AA81BE}" type="presParOf" srcId="{5CC7CCBB-1BDB-41ED-8941-B4BCAFB11D37}" destId="{1FDA16A7-2144-4B5F-86DE-5483365F4248}" srcOrd="0" destOrd="0" presId="urn:microsoft.com/office/officeart/2005/8/layout/hierarchy3"/>
    <dgm:cxn modelId="{94B1CE77-2F2F-2B45-B2CA-BA8710E610FA}" type="presParOf" srcId="{1FDA16A7-2144-4B5F-86DE-5483365F4248}" destId="{72FE18DF-8C9A-4503-A513-22CE6D9F04C8}" srcOrd="0" destOrd="0" presId="urn:microsoft.com/office/officeart/2005/8/layout/hierarchy3"/>
    <dgm:cxn modelId="{5A026A47-9CE6-4942-8D9E-EFF74BC63319}" type="presParOf" srcId="{1FDA16A7-2144-4B5F-86DE-5483365F4248}" destId="{64DF777B-1FA0-4B25-BF51-5FDBD456517F}" srcOrd="1" destOrd="0" presId="urn:microsoft.com/office/officeart/2005/8/layout/hierarchy3"/>
    <dgm:cxn modelId="{55BE3593-C488-164C-AC7A-6B91ACA6298B}" type="presParOf" srcId="{5CC7CCBB-1BDB-41ED-8941-B4BCAFB11D37}" destId="{2F0FBEDC-D44E-46F5-AF6F-4194A52C3C74}" srcOrd="1" destOrd="0" presId="urn:microsoft.com/office/officeart/2005/8/layout/hierarchy3"/>
    <dgm:cxn modelId="{DF9402D1-D814-674C-9BF2-1CCA3B7DB308}" type="presParOf" srcId="{2F0FBEDC-D44E-46F5-AF6F-4194A52C3C74}" destId="{3AD8A423-4A6A-4E88-AD73-467E19658C6F}" srcOrd="0" destOrd="0" presId="urn:microsoft.com/office/officeart/2005/8/layout/hierarchy3"/>
    <dgm:cxn modelId="{F67AFD9A-AE96-5A44-BD74-E140F1A8A23A}" type="presParOf" srcId="{2F0FBEDC-D44E-46F5-AF6F-4194A52C3C74}" destId="{FFDDFBC4-96A1-4566-AAD5-394B897BDCF8}" srcOrd="1" destOrd="0" presId="urn:microsoft.com/office/officeart/2005/8/layout/hierarchy3"/>
    <dgm:cxn modelId="{C808EF6F-7222-604D-9999-C0F1BD0DA337}" type="presParOf" srcId="{2F0FBEDC-D44E-46F5-AF6F-4194A52C3C74}" destId="{F2C49F1D-EFFC-48AA-A8C0-F7D6A842B2EC}" srcOrd="2" destOrd="0" presId="urn:microsoft.com/office/officeart/2005/8/layout/hierarchy3"/>
    <dgm:cxn modelId="{104EF5CC-2FD0-9645-BC08-1E4F513A528A}" type="presParOf" srcId="{2F0FBEDC-D44E-46F5-AF6F-4194A52C3C74}" destId="{1D0B061B-AEFF-44EF-B5BE-CFF2D2624B6A}" srcOrd="3" destOrd="0" presId="urn:microsoft.com/office/officeart/2005/8/layout/hierarchy3"/>
    <dgm:cxn modelId="{41A2A6BE-5A6C-A24A-A0DC-6DE701237648}" type="presParOf" srcId="{2F0FBEDC-D44E-46F5-AF6F-4194A52C3C74}" destId="{9490366B-61A1-4332-9489-FEB6C6F4D122}" srcOrd="4" destOrd="0" presId="urn:microsoft.com/office/officeart/2005/8/layout/hierarchy3"/>
    <dgm:cxn modelId="{319D79E3-5129-6140-96F5-55FEE96F7963}" type="presParOf" srcId="{2F0FBEDC-D44E-46F5-AF6F-4194A52C3C74}" destId="{138BEF53-6EB0-47CA-A5D3-36966A3DF3E0}" srcOrd="5" destOrd="0" presId="urn:microsoft.com/office/officeart/2005/8/layout/hierarchy3"/>
    <dgm:cxn modelId="{29D6D620-ED1B-CC43-BE2D-FD312154EE18}" type="presParOf" srcId="{2F0FBEDC-D44E-46F5-AF6F-4194A52C3C74}" destId="{A412C087-81E0-46CF-BA93-41E4B64C5D90}" srcOrd="6" destOrd="0" presId="urn:microsoft.com/office/officeart/2005/8/layout/hierarchy3"/>
    <dgm:cxn modelId="{D925C13E-559B-D543-902C-02FC0235D7A4}" type="presParOf" srcId="{2F0FBEDC-D44E-46F5-AF6F-4194A52C3C74}" destId="{8814FFA7-A743-43EC-BB2E-CA8DB457F461}" srcOrd="7" destOrd="0" presId="urn:microsoft.com/office/officeart/2005/8/layout/hierarchy3"/>
    <dgm:cxn modelId="{F847A85C-F400-3F47-B4E5-89A88E6A16F1}" type="presParOf" srcId="{2F0FBEDC-D44E-46F5-AF6F-4194A52C3C74}" destId="{7CC1E551-E3B0-410C-AC9A-F5E93841F9C4}" srcOrd="8" destOrd="0" presId="urn:microsoft.com/office/officeart/2005/8/layout/hierarchy3"/>
    <dgm:cxn modelId="{DF3B62A7-3693-2C40-BD4B-833AB80F1E03}" type="presParOf" srcId="{2F0FBEDC-D44E-46F5-AF6F-4194A52C3C74}" destId="{3879CFEF-EAB5-4B17-A6A0-3AAB56027E89}" srcOrd="9" destOrd="0" presId="urn:microsoft.com/office/officeart/2005/8/layout/hierarchy3"/>
    <dgm:cxn modelId="{7B6D0D50-47D3-8841-A88E-0723CB5BF687}" type="presParOf" srcId="{A4E37D31-247B-4DFA-B355-F88F7BD8727C}" destId="{D5B01C2B-42E9-4390-A43C-F42940E4A610}" srcOrd="1" destOrd="0" presId="urn:microsoft.com/office/officeart/2005/8/layout/hierarchy3"/>
    <dgm:cxn modelId="{D2ED8E4A-9A42-EA43-B4F3-040992D27697}" type="presParOf" srcId="{D5B01C2B-42E9-4390-A43C-F42940E4A610}" destId="{0FDDB9F3-22FD-4D9C-AB7C-D02D18408D78}" srcOrd="0" destOrd="0" presId="urn:microsoft.com/office/officeart/2005/8/layout/hierarchy3"/>
    <dgm:cxn modelId="{F2E3DB32-48AE-4746-9D75-9C05CAF949C5}" type="presParOf" srcId="{0FDDB9F3-22FD-4D9C-AB7C-D02D18408D78}" destId="{3A82B532-498B-4417-9211-CFC3C1D88B93}" srcOrd="0" destOrd="0" presId="urn:microsoft.com/office/officeart/2005/8/layout/hierarchy3"/>
    <dgm:cxn modelId="{2F3113FE-D640-5040-AE08-D9C16DFD27A0}" type="presParOf" srcId="{0FDDB9F3-22FD-4D9C-AB7C-D02D18408D78}" destId="{4BF80D26-80E1-4A8B-B566-F0E4609A9A78}" srcOrd="1" destOrd="0" presId="urn:microsoft.com/office/officeart/2005/8/layout/hierarchy3"/>
    <dgm:cxn modelId="{B8AE97C2-C50C-6444-BD66-B7306A86EF0A}" type="presParOf" srcId="{D5B01C2B-42E9-4390-A43C-F42940E4A610}" destId="{CC990682-9384-4069-94CB-C75DA6C8DBB0}" srcOrd="1" destOrd="0" presId="urn:microsoft.com/office/officeart/2005/8/layout/hierarchy3"/>
    <dgm:cxn modelId="{86C231C7-2049-2049-A763-CD04C8B7A477}" type="presParOf" srcId="{CC990682-9384-4069-94CB-C75DA6C8DBB0}" destId="{CF747E51-978F-4404-9410-9DC737BC4E85}" srcOrd="0" destOrd="0" presId="urn:microsoft.com/office/officeart/2005/8/layout/hierarchy3"/>
    <dgm:cxn modelId="{2814A53E-9554-7045-B41C-E88340D8B300}" type="presParOf" srcId="{CC990682-9384-4069-94CB-C75DA6C8DBB0}" destId="{AEA87B15-040F-42D0-9BA6-79B3D1B7B2B3}" srcOrd="1" destOrd="0" presId="urn:microsoft.com/office/officeart/2005/8/layout/hierarchy3"/>
    <dgm:cxn modelId="{6CFB74F6-DAAE-2746-8A41-CD01F01FE6EA}" type="presParOf" srcId="{CC990682-9384-4069-94CB-C75DA6C8DBB0}" destId="{694B502C-ADAC-4BE7-9A68-E24A242A916B}" srcOrd="2" destOrd="0" presId="urn:microsoft.com/office/officeart/2005/8/layout/hierarchy3"/>
    <dgm:cxn modelId="{BF07AE45-F929-DB47-9858-B823D1825586}" type="presParOf" srcId="{CC990682-9384-4069-94CB-C75DA6C8DBB0}" destId="{CB21DF20-26CF-41BC-898F-D4D486B1A534}" srcOrd="3" destOrd="0" presId="urn:microsoft.com/office/officeart/2005/8/layout/hierarchy3"/>
    <dgm:cxn modelId="{0C0BE2BE-D159-DC42-A39C-C33EE7DEB1B8}" type="presParOf" srcId="{CC990682-9384-4069-94CB-C75DA6C8DBB0}" destId="{A3471704-B7DD-4EA4-BCA2-1E3BE7FAC133}" srcOrd="4" destOrd="0" presId="urn:microsoft.com/office/officeart/2005/8/layout/hierarchy3"/>
    <dgm:cxn modelId="{25DD2518-2FE4-C740-8D85-6FF8932ECA76}" type="presParOf" srcId="{CC990682-9384-4069-94CB-C75DA6C8DBB0}" destId="{5AC93AD8-B542-4FC5-B0C9-115811F7044A}" srcOrd="5" destOrd="0" presId="urn:microsoft.com/office/officeart/2005/8/layout/hierarchy3"/>
    <dgm:cxn modelId="{3BA2FC19-240C-854B-A454-3015AA7F73D1}" type="presParOf" srcId="{CC990682-9384-4069-94CB-C75DA6C8DBB0}" destId="{89A178B5-EF4E-4E64-8F24-4E0287ED8842}" srcOrd="6" destOrd="0" presId="urn:microsoft.com/office/officeart/2005/8/layout/hierarchy3"/>
    <dgm:cxn modelId="{E349F419-A3D7-0449-82B2-EDFAE62402DF}" type="presParOf" srcId="{CC990682-9384-4069-94CB-C75DA6C8DBB0}" destId="{09D56C24-817F-4BA3-AC3F-A24223FAD51F}" srcOrd="7" destOrd="0" presId="urn:microsoft.com/office/officeart/2005/8/layout/hierarchy3"/>
    <dgm:cxn modelId="{1DCD70D1-6EB1-B94A-93CE-3465915D5164}" type="presParOf" srcId="{CC990682-9384-4069-94CB-C75DA6C8DBB0}" destId="{107577BC-8D26-44A9-9E95-6E59AFC1ABA2}" srcOrd="8" destOrd="0" presId="urn:microsoft.com/office/officeart/2005/8/layout/hierarchy3"/>
    <dgm:cxn modelId="{F9E17950-64FD-7D40-B06A-4C66C7FF7724}" type="presParOf" srcId="{CC990682-9384-4069-94CB-C75DA6C8DBB0}" destId="{EB2FEEB3-EC3B-4BA2-B412-DA825CA98C7D}"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FE18DF-8C9A-4503-A513-22CE6D9F04C8}">
      <dsp:nvSpPr>
        <dsp:cNvPr id="0" name=""/>
        <dsp:cNvSpPr/>
      </dsp:nvSpPr>
      <dsp:spPr>
        <a:xfrm>
          <a:off x="1130032" y="26243"/>
          <a:ext cx="3043620" cy="665138"/>
        </a:xfrm>
        <a:prstGeom prst="roundRect">
          <a:avLst>
            <a:gd name="adj" fmla="val 10000"/>
          </a:avLst>
        </a:prstGeom>
        <a:solidFill>
          <a:srgbClr val="005DB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AU" sz="2000" b="1" kern="1200" dirty="0" smtClean="0">
              <a:latin typeface="Franklin Gothic Book" pitchFamily="34" charset="0"/>
            </a:rPr>
            <a:t>ATHLETES ONLY</a:t>
          </a:r>
          <a:endParaRPr lang="en-GB" sz="2000" b="1" kern="1200" dirty="0">
            <a:latin typeface="Franklin Gothic Book" pitchFamily="34" charset="0"/>
          </a:endParaRPr>
        </a:p>
      </dsp:txBody>
      <dsp:txXfrm>
        <a:off x="1149513" y="45724"/>
        <a:ext cx="3004658" cy="626176"/>
      </dsp:txXfrm>
    </dsp:sp>
    <dsp:sp modelId="{3AD8A423-4A6A-4E88-AD73-467E19658C6F}">
      <dsp:nvSpPr>
        <dsp:cNvPr id="0" name=""/>
        <dsp:cNvSpPr/>
      </dsp:nvSpPr>
      <dsp:spPr>
        <a:xfrm>
          <a:off x="1434394" y="691381"/>
          <a:ext cx="304367" cy="481207"/>
        </a:xfrm>
        <a:custGeom>
          <a:avLst/>
          <a:gdLst/>
          <a:ahLst/>
          <a:cxnLst/>
          <a:rect l="0" t="0" r="0" b="0"/>
          <a:pathLst>
            <a:path>
              <a:moveTo>
                <a:pt x="0" y="0"/>
              </a:moveTo>
              <a:lnTo>
                <a:pt x="0" y="481207"/>
              </a:lnTo>
              <a:lnTo>
                <a:pt x="304367" y="481207"/>
              </a:lnTo>
            </a:path>
          </a:pathLst>
        </a:custGeom>
        <a:noFill/>
        <a:ln w="12700" cap="flat" cmpd="sng" algn="ctr">
          <a:solidFill>
            <a:srgbClr val="2A6EBB"/>
          </a:solidFill>
          <a:prstDash val="solid"/>
          <a:miter lim="800000"/>
        </a:ln>
        <a:effectLst/>
      </dsp:spPr>
      <dsp:style>
        <a:lnRef idx="2">
          <a:scrgbClr r="0" g="0" b="0"/>
        </a:lnRef>
        <a:fillRef idx="0">
          <a:scrgbClr r="0" g="0" b="0"/>
        </a:fillRef>
        <a:effectRef idx="0">
          <a:scrgbClr r="0" g="0" b="0"/>
        </a:effectRef>
        <a:fontRef idx="minor"/>
      </dsp:style>
    </dsp:sp>
    <dsp:sp modelId="{FFDDFBC4-96A1-4566-AAD5-394B897BDCF8}">
      <dsp:nvSpPr>
        <dsp:cNvPr id="0" name=""/>
        <dsp:cNvSpPr/>
      </dsp:nvSpPr>
      <dsp:spPr>
        <a:xfrm>
          <a:off x="1738761" y="840020"/>
          <a:ext cx="2434896" cy="665138"/>
        </a:xfrm>
        <a:prstGeom prst="roundRect">
          <a:avLst>
            <a:gd name="adj" fmla="val 10000"/>
          </a:avLst>
        </a:prstGeom>
        <a:solidFill>
          <a:schemeClr val="lt1">
            <a:alpha val="90000"/>
            <a:hueOff val="0"/>
            <a:satOff val="0"/>
            <a:lumOff val="0"/>
            <a:alphaOff val="0"/>
          </a:schemeClr>
        </a:solidFill>
        <a:ln w="12700" cap="flat" cmpd="sng" algn="ctr">
          <a:solidFill>
            <a:srgbClr val="2A6EB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Presence of a prohibited substance, it’s metabolites or markers</a:t>
          </a:r>
          <a:endParaRPr lang="en-GB" sz="1500" kern="1200" dirty="0">
            <a:latin typeface="Franklin Gothic Book" pitchFamily="34" charset="0"/>
          </a:endParaRPr>
        </a:p>
      </dsp:txBody>
      <dsp:txXfrm>
        <a:off x="1758242" y="859501"/>
        <a:ext cx="2395934" cy="626176"/>
      </dsp:txXfrm>
    </dsp:sp>
    <dsp:sp modelId="{F2C49F1D-EFFC-48AA-A8C0-F7D6A842B2EC}">
      <dsp:nvSpPr>
        <dsp:cNvPr id="0" name=""/>
        <dsp:cNvSpPr/>
      </dsp:nvSpPr>
      <dsp:spPr>
        <a:xfrm>
          <a:off x="1434394" y="691381"/>
          <a:ext cx="304367" cy="1312630"/>
        </a:xfrm>
        <a:custGeom>
          <a:avLst/>
          <a:gdLst/>
          <a:ahLst/>
          <a:cxnLst/>
          <a:rect l="0" t="0" r="0" b="0"/>
          <a:pathLst>
            <a:path>
              <a:moveTo>
                <a:pt x="0" y="0"/>
              </a:moveTo>
              <a:lnTo>
                <a:pt x="0" y="1312630"/>
              </a:lnTo>
              <a:lnTo>
                <a:pt x="304367" y="1312630"/>
              </a:lnTo>
            </a:path>
          </a:pathLst>
        </a:custGeom>
        <a:noFill/>
        <a:ln w="12700" cap="flat" cmpd="sng" algn="ctr">
          <a:solidFill>
            <a:srgbClr val="2A6EBB"/>
          </a:solidFill>
          <a:prstDash val="solid"/>
          <a:miter lim="800000"/>
        </a:ln>
        <a:effectLst/>
      </dsp:spPr>
      <dsp:style>
        <a:lnRef idx="2">
          <a:scrgbClr r="0" g="0" b="0"/>
        </a:lnRef>
        <a:fillRef idx="0">
          <a:scrgbClr r="0" g="0" b="0"/>
        </a:fillRef>
        <a:effectRef idx="0">
          <a:scrgbClr r="0" g="0" b="0"/>
        </a:effectRef>
        <a:fontRef idx="minor"/>
      </dsp:style>
    </dsp:sp>
    <dsp:sp modelId="{1D0B061B-AEFF-44EF-B5BE-CFF2D2624B6A}">
      <dsp:nvSpPr>
        <dsp:cNvPr id="0" name=""/>
        <dsp:cNvSpPr/>
      </dsp:nvSpPr>
      <dsp:spPr>
        <a:xfrm>
          <a:off x="1738761" y="1671443"/>
          <a:ext cx="2434896" cy="665138"/>
        </a:xfrm>
        <a:prstGeom prst="roundRect">
          <a:avLst>
            <a:gd name="adj" fmla="val 10000"/>
          </a:avLst>
        </a:prstGeom>
        <a:solidFill>
          <a:schemeClr val="lt1">
            <a:alpha val="90000"/>
            <a:hueOff val="0"/>
            <a:satOff val="0"/>
            <a:lumOff val="0"/>
            <a:alphaOff val="0"/>
          </a:schemeClr>
        </a:solidFill>
        <a:ln w="12700" cap="flat" cmpd="sng" algn="ctr">
          <a:solidFill>
            <a:srgbClr val="2A6EB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Use or attempted use of a prohibited substance or method</a:t>
          </a:r>
          <a:endParaRPr lang="en-GB" sz="1500" kern="1200" dirty="0">
            <a:latin typeface="Franklin Gothic Book" pitchFamily="34" charset="0"/>
          </a:endParaRPr>
        </a:p>
      </dsp:txBody>
      <dsp:txXfrm>
        <a:off x="1758242" y="1690924"/>
        <a:ext cx="2395934" cy="626176"/>
      </dsp:txXfrm>
    </dsp:sp>
    <dsp:sp modelId="{9490366B-61A1-4332-9489-FEB6C6F4D122}">
      <dsp:nvSpPr>
        <dsp:cNvPr id="0" name=""/>
        <dsp:cNvSpPr/>
      </dsp:nvSpPr>
      <dsp:spPr>
        <a:xfrm>
          <a:off x="1434394" y="691381"/>
          <a:ext cx="316254" cy="2136597"/>
        </a:xfrm>
        <a:custGeom>
          <a:avLst/>
          <a:gdLst/>
          <a:ahLst/>
          <a:cxnLst/>
          <a:rect l="0" t="0" r="0" b="0"/>
          <a:pathLst>
            <a:path>
              <a:moveTo>
                <a:pt x="0" y="0"/>
              </a:moveTo>
              <a:lnTo>
                <a:pt x="0" y="2136597"/>
              </a:lnTo>
              <a:lnTo>
                <a:pt x="316254" y="2136597"/>
              </a:lnTo>
            </a:path>
          </a:pathLst>
        </a:custGeom>
        <a:noFill/>
        <a:ln w="12700" cap="flat" cmpd="sng" algn="ctr">
          <a:solidFill>
            <a:srgbClr val="2A6EBB"/>
          </a:solidFill>
          <a:prstDash val="solid"/>
          <a:miter lim="800000"/>
        </a:ln>
        <a:effectLst/>
      </dsp:spPr>
      <dsp:style>
        <a:lnRef idx="2">
          <a:scrgbClr r="0" g="0" b="0"/>
        </a:lnRef>
        <a:fillRef idx="0">
          <a:scrgbClr r="0" g="0" b="0"/>
        </a:fillRef>
        <a:effectRef idx="0">
          <a:scrgbClr r="0" g="0" b="0"/>
        </a:effectRef>
        <a:fontRef idx="minor"/>
      </dsp:style>
    </dsp:sp>
    <dsp:sp modelId="{138BEF53-6EB0-47CA-A5D3-36966A3DF3E0}">
      <dsp:nvSpPr>
        <dsp:cNvPr id="0" name=""/>
        <dsp:cNvSpPr/>
      </dsp:nvSpPr>
      <dsp:spPr>
        <a:xfrm>
          <a:off x="1750649" y="2495410"/>
          <a:ext cx="2437791" cy="665138"/>
        </a:xfrm>
        <a:prstGeom prst="roundRect">
          <a:avLst>
            <a:gd name="adj" fmla="val 10000"/>
          </a:avLst>
        </a:prstGeom>
        <a:solidFill>
          <a:schemeClr val="lt1">
            <a:alpha val="90000"/>
            <a:hueOff val="0"/>
            <a:satOff val="0"/>
            <a:lumOff val="0"/>
            <a:alphaOff val="0"/>
          </a:schemeClr>
        </a:solidFill>
        <a:ln w="12700" cap="flat" cmpd="sng" algn="ctr">
          <a:solidFill>
            <a:srgbClr val="2A6EB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Possession of a prohibited substance</a:t>
          </a:r>
          <a:endParaRPr lang="en-GB" sz="1500" kern="1200" dirty="0">
            <a:latin typeface="Franklin Gothic Book" pitchFamily="34" charset="0"/>
          </a:endParaRPr>
        </a:p>
      </dsp:txBody>
      <dsp:txXfrm>
        <a:off x="1770130" y="2514891"/>
        <a:ext cx="2398829" cy="626176"/>
      </dsp:txXfrm>
    </dsp:sp>
    <dsp:sp modelId="{A412C087-81E0-46CF-BA93-41E4B64C5D90}">
      <dsp:nvSpPr>
        <dsp:cNvPr id="0" name=""/>
        <dsp:cNvSpPr/>
      </dsp:nvSpPr>
      <dsp:spPr>
        <a:xfrm>
          <a:off x="1434394" y="691381"/>
          <a:ext cx="304367" cy="2975477"/>
        </a:xfrm>
        <a:custGeom>
          <a:avLst/>
          <a:gdLst/>
          <a:ahLst/>
          <a:cxnLst/>
          <a:rect l="0" t="0" r="0" b="0"/>
          <a:pathLst>
            <a:path>
              <a:moveTo>
                <a:pt x="0" y="0"/>
              </a:moveTo>
              <a:lnTo>
                <a:pt x="0" y="2975477"/>
              </a:lnTo>
              <a:lnTo>
                <a:pt x="304367" y="2975477"/>
              </a:lnTo>
            </a:path>
          </a:pathLst>
        </a:custGeom>
        <a:noFill/>
        <a:ln w="12700" cap="flat" cmpd="sng" algn="ctr">
          <a:solidFill>
            <a:srgbClr val="2A6EBB"/>
          </a:solidFill>
          <a:prstDash val="solid"/>
          <a:miter lim="800000"/>
        </a:ln>
        <a:effectLst/>
      </dsp:spPr>
      <dsp:style>
        <a:lnRef idx="2">
          <a:scrgbClr r="0" g="0" b="0"/>
        </a:lnRef>
        <a:fillRef idx="0">
          <a:scrgbClr r="0" g="0" b="0"/>
        </a:fillRef>
        <a:effectRef idx="0">
          <a:scrgbClr r="0" g="0" b="0"/>
        </a:effectRef>
        <a:fontRef idx="minor"/>
      </dsp:style>
    </dsp:sp>
    <dsp:sp modelId="{8814FFA7-A743-43EC-BB2E-CA8DB457F461}">
      <dsp:nvSpPr>
        <dsp:cNvPr id="0" name=""/>
        <dsp:cNvSpPr/>
      </dsp:nvSpPr>
      <dsp:spPr>
        <a:xfrm>
          <a:off x="1738761" y="3334289"/>
          <a:ext cx="2434896" cy="665138"/>
        </a:xfrm>
        <a:prstGeom prst="roundRect">
          <a:avLst>
            <a:gd name="adj" fmla="val 10000"/>
          </a:avLst>
        </a:prstGeom>
        <a:solidFill>
          <a:schemeClr val="lt1">
            <a:alpha val="90000"/>
            <a:hueOff val="0"/>
            <a:satOff val="0"/>
            <a:lumOff val="0"/>
            <a:alphaOff val="0"/>
          </a:schemeClr>
        </a:solidFill>
        <a:ln w="12700" cap="flat" cmpd="sng" algn="ctr">
          <a:solidFill>
            <a:srgbClr val="2A6EB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Refusing or evading a test</a:t>
          </a:r>
          <a:endParaRPr lang="en-GB" sz="1500" kern="1200" dirty="0">
            <a:latin typeface="Franklin Gothic Book" pitchFamily="34" charset="0"/>
          </a:endParaRPr>
        </a:p>
      </dsp:txBody>
      <dsp:txXfrm>
        <a:off x="1758242" y="3353770"/>
        <a:ext cx="2395934" cy="626176"/>
      </dsp:txXfrm>
    </dsp:sp>
    <dsp:sp modelId="{7CC1E551-E3B0-410C-AC9A-F5E93841F9C4}">
      <dsp:nvSpPr>
        <dsp:cNvPr id="0" name=""/>
        <dsp:cNvSpPr/>
      </dsp:nvSpPr>
      <dsp:spPr>
        <a:xfrm>
          <a:off x="1434394" y="691381"/>
          <a:ext cx="316254" cy="3799443"/>
        </a:xfrm>
        <a:custGeom>
          <a:avLst/>
          <a:gdLst/>
          <a:ahLst/>
          <a:cxnLst/>
          <a:rect l="0" t="0" r="0" b="0"/>
          <a:pathLst>
            <a:path>
              <a:moveTo>
                <a:pt x="0" y="0"/>
              </a:moveTo>
              <a:lnTo>
                <a:pt x="0" y="3799443"/>
              </a:lnTo>
              <a:lnTo>
                <a:pt x="316254" y="3799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79CFEF-EAB5-4B17-A6A0-3AAB56027E89}">
      <dsp:nvSpPr>
        <dsp:cNvPr id="0" name=""/>
        <dsp:cNvSpPr/>
      </dsp:nvSpPr>
      <dsp:spPr>
        <a:xfrm>
          <a:off x="1750649" y="4158256"/>
          <a:ext cx="2392540" cy="665138"/>
        </a:xfrm>
        <a:prstGeom prst="roundRect">
          <a:avLst>
            <a:gd name="adj" fmla="val 10000"/>
          </a:avLst>
        </a:prstGeom>
        <a:solidFill>
          <a:schemeClr val="lt1">
            <a:alpha val="90000"/>
            <a:hueOff val="0"/>
            <a:satOff val="0"/>
            <a:lumOff val="0"/>
            <a:alphaOff val="0"/>
          </a:schemeClr>
        </a:solidFill>
        <a:ln w="12700" cap="flat" cmpd="sng" algn="ctr">
          <a:solidFill>
            <a:srgbClr val="2A6EBB"/>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GB" sz="1500" kern="1200" dirty="0" smtClean="0">
              <a:latin typeface="Franklin Gothic Book" pitchFamily="34" charset="0"/>
            </a:rPr>
            <a:t>Whereabouts violation</a:t>
          </a:r>
          <a:endParaRPr lang="en-GB" sz="1500" kern="1200" dirty="0">
            <a:latin typeface="Franklin Gothic Book" pitchFamily="34" charset="0"/>
          </a:endParaRPr>
        </a:p>
      </dsp:txBody>
      <dsp:txXfrm>
        <a:off x="1770130" y="4177737"/>
        <a:ext cx="2353578" cy="626176"/>
      </dsp:txXfrm>
    </dsp:sp>
    <dsp:sp modelId="{3A82B532-498B-4417-9211-CFC3C1D88B93}">
      <dsp:nvSpPr>
        <dsp:cNvPr id="0" name=""/>
        <dsp:cNvSpPr/>
      </dsp:nvSpPr>
      <dsp:spPr>
        <a:xfrm>
          <a:off x="4518646" y="31843"/>
          <a:ext cx="2995451" cy="665138"/>
        </a:xfrm>
        <a:prstGeom prst="roundRect">
          <a:avLst>
            <a:gd name="adj" fmla="val 10000"/>
          </a:avLst>
        </a:prstGeom>
        <a:solidFill>
          <a:srgbClr val="3364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AU" sz="2000" b="1" kern="1200" dirty="0" smtClean="0">
              <a:latin typeface="Franklin Gothic Book" pitchFamily="34" charset="0"/>
            </a:rPr>
            <a:t>ATHLETES &amp; SUPPORT PERSONNEL</a:t>
          </a:r>
          <a:endParaRPr lang="en-GB" sz="2000" b="1" kern="1200" dirty="0">
            <a:latin typeface="Franklin Gothic Book" pitchFamily="34" charset="0"/>
          </a:endParaRPr>
        </a:p>
      </dsp:txBody>
      <dsp:txXfrm>
        <a:off x="4538127" y="51324"/>
        <a:ext cx="2956489" cy="626176"/>
      </dsp:txXfrm>
    </dsp:sp>
    <dsp:sp modelId="{CF747E51-978F-4404-9410-9DC737BC4E85}">
      <dsp:nvSpPr>
        <dsp:cNvPr id="0" name=""/>
        <dsp:cNvSpPr/>
      </dsp:nvSpPr>
      <dsp:spPr>
        <a:xfrm>
          <a:off x="4818191" y="696982"/>
          <a:ext cx="299013" cy="468151"/>
        </a:xfrm>
        <a:custGeom>
          <a:avLst/>
          <a:gdLst/>
          <a:ahLst/>
          <a:cxnLst/>
          <a:rect l="0" t="0" r="0" b="0"/>
          <a:pathLst>
            <a:path>
              <a:moveTo>
                <a:pt x="0" y="0"/>
              </a:moveTo>
              <a:lnTo>
                <a:pt x="0" y="468151"/>
              </a:lnTo>
              <a:lnTo>
                <a:pt x="299013" y="468151"/>
              </a:lnTo>
            </a:path>
          </a:pathLst>
        </a:custGeom>
        <a:noFill/>
        <a:ln w="12700" cap="flat" cmpd="sng" algn="ctr">
          <a:solidFill>
            <a:srgbClr val="41B6E6"/>
          </a:solidFill>
          <a:prstDash val="solid"/>
          <a:miter lim="800000"/>
        </a:ln>
        <a:effectLst/>
      </dsp:spPr>
      <dsp:style>
        <a:lnRef idx="2">
          <a:scrgbClr r="0" g="0" b="0"/>
        </a:lnRef>
        <a:fillRef idx="0">
          <a:scrgbClr r="0" g="0" b="0"/>
        </a:fillRef>
        <a:effectRef idx="0">
          <a:scrgbClr r="0" g="0" b="0"/>
        </a:effectRef>
        <a:fontRef idx="minor"/>
      </dsp:style>
    </dsp:sp>
    <dsp:sp modelId="{AEA87B15-040F-42D0-9BA6-79B3D1B7B2B3}">
      <dsp:nvSpPr>
        <dsp:cNvPr id="0" name=""/>
        <dsp:cNvSpPr/>
      </dsp:nvSpPr>
      <dsp:spPr>
        <a:xfrm>
          <a:off x="5117204" y="832564"/>
          <a:ext cx="2396360" cy="665138"/>
        </a:xfrm>
        <a:prstGeom prst="roundRect">
          <a:avLst>
            <a:gd name="adj" fmla="val 10000"/>
          </a:avLst>
        </a:prstGeom>
        <a:solidFill>
          <a:schemeClr val="lt1">
            <a:alpha val="90000"/>
            <a:hueOff val="0"/>
            <a:satOff val="0"/>
            <a:lumOff val="0"/>
            <a:alphaOff val="0"/>
          </a:schemeClr>
        </a:solidFill>
        <a:ln w="12700" cap="flat" cmpd="sng" algn="ctr">
          <a:solidFill>
            <a:srgbClr val="41B6E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Tampering or attempting to tamper with the testing process</a:t>
          </a:r>
          <a:endParaRPr lang="en-GB" sz="1500" kern="1200" dirty="0">
            <a:latin typeface="Franklin Gothic Book" pitchFamily="34" charset="0"/>
          </a:endParaRPr>
        </a:p>
      </dsp:txBody>
      <dsp:txXfrm>
        <a:off x="5136685" y="852045"/>
        <a:ext cx="2357398" cy="626176"/>
      </dsp:txXfrm>
    </dsp:sp>
    <dsp:sp modelId="{694B502C-ADAC-4BE7-9A68-E24A242A916B}">
      <dsp:nvSpPr>
        <dsp:cNvPr id="0" name=""/>
        <dsp:cNvSpPr/>
      </dsp:nvSpPr>
      <dsp:spPr>
        <a:xfrm>
          <a:off x="4818191" y="696982"/>
          <a:ext cx="299013" cy="1299574"/>
        </a:xfrm>
        <a:custGeom>
          <a:avLst/>
          <a:gdLst/>
          <a:ahLst/>
          <a:cxnLst/>
          <a:rect l="0" t="0" r="0" b="0"/>
          <a:pathLst>
            <a:path>
              <a:moveTo>
                <a:pt x="0" y="0"/>
              </a:moveTo>
              <a:lnTo>
                <a:pt x="0" y="1299574"/>
              </a:lnTo>
              <a:lnTo>
                <a:pt x="299013" y="1299574"/>
              </a:lnTo>
            </a:path>
          </a:pathLst>
        </a:custGeom>
        <a:noFill/>
        <a:ln w="12700" cap="flat" cmpd="sng" algn="ctr">
          <a:solidFill>
            <a:srgbClr val="41B6E6"/>
          </a:solidFill>
          <a:prstDash val="solid"/>
          <a:miter lim="800000"/>
        </a:ln>
        <a:effectLst/>
      </dsp:spPr>
      <dsp:style>
        <a:lnRef idx="2">
          <a:scrgbClr r="0" g="0" b="0"/>
        </a:lnRef>
        <a:fillRef idx="0">
          <a:scrgbClr r="0" g="0" b="0"/>
        </a:fillRef>
        <a:effectRef idx="0">
          <a:scrgbClr r="0" g="0" b="0"/>
        </a:effectRef>
        <a:fontRef idx="minor"/>
      </dsp:style>
    </dsp:sp>
    <dsp:sp modelId="{CB21DF20-26CF-41BC-898F-D4D486B1A534}">
      <dsp:nvSpPr>
        <dsp:cNvPr id="0" name=""/>
        <dsp:cNvSpPr/>
      </dsp:nvSpPr>
      <dsp:spPr>
        <a:xfrm>
          <a:off x="5117204" y="1663987"/>
          <a:ext cx="2397882" cy="665138"/>
        </a:xfrm>
        <a:prstGeom prst="roundRect">
          <a:avLst>
            <a:gd name="adj" fmla="val 10000"/>
          </a:avLst>
        </a:prstGeom>
        <a:solidFill>
          <a:schemeClr val="lt1">
            <a:alpha val="90000"/>
            <a:hueOff val="0"/>
            <a:satOff val="0"/>
            <a:lumOff val="0"/>
            <a:alphaOff val="0"/>
          </a:schemeClr>
        </a:solidFill>
        <a:ln w="12700" cap="flat" cmpd="sng" algn="ctr">
          <a:solidFill>
            <a:srgbClr val="41B6E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Trafficking or attempted trafficking of a prohibited substance</a:t>
          </a:r>
          <a:endParaRPr lang="en-GB" sz="1500" kern="1200" dirty="0">
            <a:latin typeface="Franklin Gothic Book" pitchFamily="34" charset="0"/>
          </a:endParaRPr>
        </a:p>
      </dsp:txBody>
      <dsp:txXfrm>
        <a:off x="5136685" y="1683468"/>
        <a:ext cx="2358920" cy="626176"/>
      </dsp:txXfrm>
    </dsp:sp>
    <dsp:sp modelId="{A3471704-B7DD-4EA4-BCA2-1E3BE7FAC133}">
      <dsp:nvSpPr>
        <dsp:cNvPr id="0" name=""/>
        <dsp:cNvSpPr/>
      </dsp:nvSpPr>
      <dsp:spPr>
        <a:xfrm>
          <a:off x="4818191" y="696982"/>
          <a:ext cx="299013" cy="2130997"/>
        </a:xfrm>
        <a:custGeom>
          <a:avLst/>
          <a:gdLst/>
          <a:ahLst/>
          <a:cxnLst/>
          <a:rect l="0" t="0" r="0" b="0"/>
          <a:pathLst>
            <a:path>
              <a:moveTo>
                <a:pt x="0" y="0"/>
              </a:moveTo>
              <a:lnTo>
                <a:pt x="0" y="2130997"/>
              </a:lnTo>
              <a:lnTo>
                <a:pt x="299013" y="2130997"/>
              </a:lnTo>
            </a:path>
          </a:pathLst>
        </a:custGeom>
        <a:noFill/>
        <a:ln w="12700" cap="flat" cmpd="sng" algn="ctr">
          <a:solidFill>
            <a:srgbClr val="41B6E6"/>
          </a:solidFill>
          <a:prstDash val="solid"/>
          <a:miter lim="800000"/>
        </a:ln>
        <a:effectLst/>
      </dsp:spPr>
      <dsp:style>
        <a:lnRef idx="2">
          <a:scrgbClr r="0" g="0" b="0"/>
        </a:lnRef>
        <a:fillRef idx="0">
          <a:scrgbClr r="0" g="0" b="0"/>
        </a:fillRef>
        <a:effectRef idx="0">
          <a:scrgbClr r="0" g="0" b="0"/>
        </a:effectRef>
        <a:fontRef idx="minor"/>
      </dsp:style>
    </dsp:sp>
    <dsp:sp modelId="{5AC93AD8-B542-4FC5-B0C9-115811F7044A}">
      <dsp:nvSpPr>
        <dsp:cNvPr id="0" name=""/>
        <dsp:cNvSpPr/>
      </dsp:nvSpPr>
      <dsp:spPr>
        <a:xfrm>
          <a:off x="5117204" y="2495410"/>
          <a:ext cx="2411802" cy="665138"/>
        </a:xfrm>
        <a:prstGeom prst="roundRect">
          <a:avLst>
            <a:gd name="adj" fmla="val 10000"/>
          </a:avLst>
        </a:prstGeom>
        <a:solidFill>
          <a:schemeClr val="lt1">
            <a:alpha val="90000"/>
            <a:hueOff val="0"/>
            <a:satOff val="0"/>
            <a:lumOff val="0"/>
            <a:alphaOff val="0"/>
          </a:schemeClr>
        </a:solidFill>
        <a:ln w="12700" cap="flat" cmpd="sng" algn="ctr">
          <a:solidFill>
            <a:srgbClr val="41B6E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AU" sz="1500" kern="1200" dirty="0" smtClean="0">
              <a:latin typeface="Franklin Gothic Book" pitchFamily="34" charset="0"/>
            </a:rPr>
            <a:t>Administration or attempted administration of a prohibited substance</a:t>
          </a:r>
          <a:endParaRPr lang="en-GB" sz="1500" kern="1200" dirty="0">
            <a:latin typeface="Franklin Gothic Book" pitchFamily="34" charset="0"/>
          </a:endParaRPr>
        </a:p>
      </dsp:txBody>
      <dsp:txXfrm>
        <a:off x="5136685" y="2514891"/>
        <a:ext cx="2372840" cy="626176"/>
      </dsp:txXfrm>
    </dsp:sp>
    <dsp:sp modelId="{89A178B5-EF4E-4E64-8F24-4E0287ED8842}">
      <dsp:nvSpPr>
        <dsp:cNvPr id="0" name=""/>
        <dsp:cNvSpPr/>
      </dsp:nvSpPr>
      <dsp:spPr>
        <a:xfrm>
          <a:off x="4818191" y="696982"/>
          <a:ext cx="299013" cy="2962420"/>
        </a:xfrm>
        <a:custGeom>
          <a:avLst/>
          <a:gdLst/>
          <a:ahLst/>
          <a:cxnLst/>
          <a:rect l="0" t="0" r="0" b="0"/>
          <a:pathLst>
            <a:path>
              <a:moveTo>
                <a:pt x="0" y="0"/>
              </a:moveTo>
              <a:lnTo>
                <a:pt x="0" y="2962420"/>
              </a:lnTo>
              <a:lnTo>
                <a:pt x="299013" y="2962420"/>
              </a:lnTo>
            </a:path>
          </a:pathLst>
        </a:custGeom>
        <a:noFill/>
        <a:ln w="12700" cap="flat" cmpd="sng" algn="ctr">
          <a:solidFill>
            <a:srgbClr val="41B6E6"/>
          </a:solidFill>
          <a:prstDash val="solid"/>
          <a:miter lim="800000"/>
        </a:ln>
        <a:effectLst/>
      </dsp:spPr>
      <dsp:style>
        <a:lnRef idx="2">
          <a:scrgbClr r="0" g="0" b="0"/>
        </a:lnRef>
        <a:fillRef idx="0">
          <a:scrgbClr r="0" g="0" b="0"/>
        </a:fillRef>
        <a:effectRef idx="0">
          <a:scrgbClr r="0" g="0" b="0"/>
        </a:effectRef>
        <a:fontRef idx="minor"/>
      </dsp:style>
    </dsp:sp>
    <dsp:sp modelId="{09D56C24-817F-4BA3-AC3F-A24223FAD51F}">
      <dsp:nvSpPr>
        <dsp:cNvPr id="0" name=""/>
        <dsp:cNvSpPr/>
      </dsp:nvSpPr>
      <dsp:spPr>
        <a:xfrm>
          <a:off x="5117204" y="3326833"/>
          <a:ext cx="2417326" cy="665138"/>
        </a:xfrm>
        <a:prstGeom prst="roundRect">
          <a:avLst>
            <a:gd name="adj" fmla="val 10000"/>
          </a:avLst>
        </a:prstGeom>
        <a:solidFill>
          <a:schemeClr val="lt1">
            <a:alpha val="90000"/>
            <a:hueOff val="0"/>
            <a:satOff val="0"/>
            <a:lumOff val="0"/>
            <a:alphaOff val="0"/>
          </a:schemeClr>
        </a:solidFill>
        <a:ln w="12700" cap="flat" cmpd="sng" algn="ctr">
          <a:solidFill>
            <a:srgbClr val="41B6E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GB" sz="1500" kern="1200" dirty="0" smtClean="0">
              <a:solidFill>
                <a:schemeClr val="tx1"/>
              </a:solidFill>
              <a:latin typeface="Franklin Gothic Book" pitchFamily="34" charset="0"/>
            </a:rPr>
            <a:t>Complicity</a:t>
          </a:r>
          <a:endParaRPr lang="en-GB" sz="1500" kern="1200" dirty="0">
            <a:solidFill>
              <a:schemeClr val="tx1"/>
            </a:solidFill>
            <a:latin typeface="Franklin Gothic Book" pitchFamily="34" charset="0"/>
          </a:endParaRPr>
        </a:p>
      </dsp:txBody>
      <dsp:txXfrm>
        <a:off x="5136685" y="3346314"/>
        <a:ext cx="2378364" cy="626176"/>
      </dsp:txXfrm>
    </dsp:sp>
    <dsp:sp modelId="{107577BC-8D26-44A9-9E95-6E59AFC1ABA2}">
      <dsp:nvSpPr>
        <dsp:cNvPr id="0" name=""/>
        <dsp:cNvSpPr/>
      </dsp:nvSpPr>
      <dsp:spPr>
        <a:xfrm>
          <a:off x="4818191" y="696982"/>
          <a:ext cx="299013" cy="3793843"/>
        </a:xfrm>
        <a:custGeom>
          <a:avLst/>
          <a:gdLst/>
          <a:ahLst/>
          <a:cxnLst/>
          <a:rect l="0" t="0" r="0" b="0"/>
          <a:pathLst>
            <a:path>
              <a:moveTo>
                <a:pt x="0" y="0"/>
              </a:moveTo>
              <a:lnTo>
                <a:pt x="0" y="3793843"/>
              </a:lnTo>
              <a:lnTo>
                <a:pt x="299013" y="3793843"/>
              </a:lnTo>
            </a:path>
          </a:pathLst>
        </a:custGeom>
        <a:noFill/>
        <a:ln w="12700" cap="flat" cmpd="sng" algn="ctr">
          <a:solidFill>
            <a:srgbClr val="41B6E6"/>
          </a:solidFill>
          <a:prstDash val="solid"/>
          <a:miter lim="800000"/>
        </a:ln>
        <a:effectLst/>
      </dsp:spPr>
      <dsp:style>
        <a:lnRef idx="2">
          <a:scrgbClr r="0" g="0" b="0"/>
        </a:lnRef>
        <a:fillRef idx="0">
          <a:scrgbClr r="0" g="0" b="0"/>
        </a:fillRef>
        <a:effectRef idx="0">
          <a:scrgbClr r="0" g="0" b="0"/>
        </a:effectRef>
        <a:fontRef idx="minor"/>
      </dsp:style>
    </dsp:sp>
    <dsp:sp modelId="{EB2FEEB3-EC3B-4BA2-B412-DA825CA98C7D}">
      <dsp:nvSpPr>
        <dsp:cNvPr id="0" name=""/>
        <dsp:cNvSpPr/>
      </dsp:nvSpPr>
      <dsp:spPr>
        <a:xfrm>
          <a:off x="5117204" y="4158256"/>
          <a:ext cx="2417326" cy="665138"/>
        </a:xfrm>
        <a:prstGeom prst="roundRect">
          <a:avLst>
            <a:gd name="adj" fmla="val 10000"/>
          </a:avLst>
        </a:prstGeom>
        <a:solidFill>
          <a:schemeClr val="lt1">
            <a:alpha val="90000"/>
            <a:hueOff val="0"/>
            <a:satOff val="0"/>
            <a:lumOff val="0"/>
            <a:alphaOff val="0"/>
          </a:schemeClr>
        </a:solidFill>
        <a:ln w="12700" cap="flat" cmpd="sng" algn="ctr">
          <a:solidFill>
            <a:srgbClr val="41B6E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GB" sz="1500" kern="1200" dirty="0" smtClean="0">
              <a:solidFill>
                <a:schemeClr val="tx1"/>
              </a:solidFill>
              <a:latin typeface="Franklin Gothic Book" pitchFamily="34" charset="0"/>
            </a:rPr>
            <a:t>Prohibited association</a:t>
          </a:r>
          <a:endParaRPr lang="en-GB" sz="1500" kern="1200" dirty="0">
            <a:solidFill>
              <a:schemeClr val="tx1"/>
            </a:solidFill>
            <a:latin typeface="Franklin Gothic Book" pitchFamily="34" charset="0"/>
          </a:endParaRPr>
        </a:p>
      </dsp:txBody>
      <dsp:txXfrm>
        <a:off x="5136685" y="4177737"/>
        <a:ext cx="2378364" cy="62617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411352-F760-8941-A413-4C847D28350F}" type="datetimeFigureOut">
              <a:rPr lang="en-US" smtClean="0"/>
              <a:t>12/17/17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109319-FFC0-FD44-8B5C-6949264352AD}" type="slidenum">
              <a:rPr lang="en-US" smtClean="0"/>
              <a:t>‹#›</a:t>
            </a:fld>
            <a:endParaRPr lang="en-US"/>
          </a:p>
        </p:txBody>
      </p:sp>
    </p:spTree>
    <p:extLst>
      <p:ext uri="{BB962C8B-B14F-4D97-AF65-F5344CB8AC3E}">
        <p14:creationId xmlns:p14="http://schemas.microsoft.com/office/powerpoint/2010/main" val="963944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webmd.com/vitamins-and-supplements/news/20130729/vitamin_b_supplement_contains_anabolic_steroids" TargetMode="External"/><Relationship Id="rId4" Type="http://schemas.openxmlformats.org/officeDocument/2006/relationships/hyperlink" Target="http://www.paralympic.org/press-release/brazilian-athlete-sanctioned-after-anti-doping-rule-violation" TargetMode="External"/><Relationship Id="rId5" Type="http://schemas.openxmlformats.org/officeDocument/2006/relationships/hyperlink" Target="http://www.medscape.com/viewarticle/812581" TargetMode="External"/><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109319-FFC0-FD44-8B5C-6949264352AD}" type="slidenum">
              <a:rPr lang="en-US" smtClean="0"/>
              <a:t>1</a:t>
            </a:fld>
            <a:endParaRPr lang="en-US"/>
          </a:p>
        </p:txBody>
      </p:sp>
    </p:spTree>
    <p:extLst>
      <p:ext uri="{BB962C8B-B14F-4D97-AF65-F5344CB8AC3E}">
        <p14:creationId xmlns:p14="http://schemas.microsoft.com/office/powerpoint/2010/main" val="500754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Download from FIRS webpage</a:t>
            </a:r>
          </a:p>
          <a:p>
            <a:r>
              <a:rPr lang="en-US" dirty="0" smtClean="0"/>
              <a:t>Completed by athletes</a:t>
            </a:r>
            <a:r>
              <a:rPr lang="en-US" baseline="0" dirty="0" smtClean="0"/>
              <a:t>, coaches and support personnel</a:t>
            </a:r>
          </a:p>
          <a:p>
            <a:r>
              <a:rPr lang="en-US" baseline="0" dirty="0" smtClean="0"/>
              <a:t>10 possible </a:t>
            </a:r>
            <a:r>
              <a:rPr lang="en-US" baseline="0" dirty="0" err="1" smtClean="0"/>
              <a:t>antidoping</a:t>
            </a:r>
            <a:r>
              <a:rPr lang="en-US" baseline="0" dirty="0" smtClean="0"/>
              <a:t> rule violations, only one depends on positive test</a:t>
            </a:r>
          </a:p>
          <a:p>
            <a:r>
              <a:rPr lang="en-US" baseline="0" dirty="0" smtClean="0"/>
              <a:t>5 involve athletes and 5 athletes and/or support personnel</a:t>
            </a:r>
          </a:p>
          <a:p>
            <a:r>
              <a:rPr lang="en-US" baseline="0" dirty="0" smtClean="0"/>
              <a:t>You don’t have to have a positive test to be sanctioned</a:t>
            </a:r>
            <a:endParaRPr lang="en-US" dirty="0"/>
          </a:p>
        </p:txBody>
      </p:sp>
      <p:sp>
        <p:nvSpPr>
          <p:cNvPr id="4" name="Slide Number Placeholder 3"/>
          <p:cNvSpPr>
            <a:spLocks noGrp="1"/>
          </p:cNvSpPr>
          <p:nvPr>
            <p:ph type="sldNum" sz="quarter" idx="10"/>
          </p:nvPr>
        </p:nvSpPr>
        <p:spPr/>
        <p:txBody>
          <a:bodyPr/>
          <a:lstStyle/>
          <a:p>
            <a:fld id="{97109319-FFC0-FD44-8B5C-6949264352AD}" type="slidenum">
              <a:rPr lang="en-US" smtClean="0"/>
              <a:t>2</a:t>
            </a:fld>
            <a:endParaRPr lang="en-US"/>
          </a:p>
        </p:txBody>
      </p:sp>
    </p:spTree>
    <p:extLst>
      <p:ext uri="{BB962C8B-B14F-4D97-AF65-F5344CB8AC3E}">
        <p14:creationId xmlns:p14="http://schemas.microsoft.com/office/powerpoint/2010/main" val="509753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Download from FIRS webpage</a:t>
            </a:r>
          </a:p>
          <a:p>
            <a:r>
              <a:rPr lang="en-US" dirty="0" smtClean="0"/>
              <a:t>Completed by athletes</a:t>
            </a:r>
            <a:r>
              <a:rPr lang="en-US" baseline="0" dirty="0" smtClean="0"/>
              <a:t>, coaches and support personnel</a:t>
            </a:r>
          </a:p>
          <a:p>
            <a:r>
              <a:rPr lang="en-US" baseline="0" dirty="0" smtClean="0"/>
              <a:t>10 possible </a:t>
            </a:r>
            <a:r>
              <a:rPr lang="en-US" baseline="0" dirty="0" err="1" smtClean="0"/>
              <a:t>antidoping</a:t>
            </a:r>
            <a:r>
              <a:rPr lang="en-US" baseline="0" dirty="0" smtClean="0"/>
              <a:t> rule violations, only one depends on positive test</a:t>
            </a:r>
          </a:p>
          <a:p>
            <a:r>
              <a:rPr lang="en-US" baseline="0" dirty="0" smtClean="0"/>
              <a:t>5 involve athletes and 5 athletes and/or support personnel</a:t>
            </a:r>
          </a:p>
          <a:p>
            <a:r>
              <a:rPr lang="en-US" baseline="0" dirty="0" smtClean="0"/>
              <a:t>You don’t have to have a positive test to be sanctioned</a:t>
            </a:r>
            <a:endParaRPr lang="en-US" dirty="0"/>
          </a:p>
        </p:txBody>
      </p:sp>
      <p:sp>
        <p:nvSpPr>
          <p:cNvPr id="4" name="Slide Number Placeholder 3"/>
          <p:cNvSpPr>
            <a:spLocks noGrp="1"/>
          </p:cNvSpPr>
          <p:nvPr>
            <p:ph type="sldNum" sz="quarter" idx="10"/>
          </p:nvPr>
        </p:nvSpPr>
        <p:spPr/>
        <p:txBody>
          <a:bodyPr/>
          <a:lstStyle/>
          <a:p>
            <a:fld id="{97109319-FFC0-FD44-8B5C-6949264352AD}" type="slidenum">
              <a:rPr lang="en-US" smtClean="0"/>
              <a:t>3</a:t>
            </a:fld>
            <a:endParaRPr lang="en-US"/>
          </a:p>
        </p:txBody>
      </p:sp>
    </p:spTree>
    <p:extLst>
      <p:ext uri="{BB962C8B-B14F-4D97-AF65-F5344CB8AC3E}">
        <p14:creationId xmlns:p14="http://schemas.microsoft.com/office/powerpoint/2010/main" val="400578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Download from FIRS webpage</a:t>
            </a:r>
          </a:p>
          <a:p>
            <a:r>
              <a:rPr lang="en-US" dirty="0" smtClean="0"/>
              <a:t>Completed by athletes</a:t>
            </a:r>
            <a:r>
              <a:rPr lang="en-US" baseline="0" dirty="0" smtClean="0"/>
              <a:t>, coaches and support personnel</a:t>
            </a:r>
          </a:p>
          <a:p>
            <a:r>
              <a:rPr lang="en-US" baseline="0" dirty="0" smtClean="0"/>
              <a:t>10 possible </a:t>
            </a:r>
            <a:r>
              <a:rPr lang="en-US" baseline="0" dirty="0" err="1" smtClean="0"/>
              <a:t>antidoping</a:t>
            </a:r>
            <a:r>
              <a:rPr lang="en-US" baseline="0" dirty="0" smtClean="0"/>
              <a:t> rule violations, only one depends on positive test</a:t>
            </a:r>
          </a:p>
          <a:p>
            <a:r>
              <a:rPr lang="en-US" baseline="0" dirty="0" smtClean="0"/>
              <a:t>5 involve athletes and 5 athletes and/or support personnel</a:t>
            </a:r>
          </a:p>
          <a:p>
            <a:r>
              <a:rPr lang="en-US" baseline="0" dirty="0" smtClean="0"/>
              <a:t>You don’t have to have a positive test to be sanctioned</a:t>
            </a:r>
            <a:endParaRPr lang="en-US" dirty="0"/>
          </a:p>
        </p:txBody>
      </p:sp>
      <p:sp>
        <p:nvSpPr>
          <p:cNvPr id="4" name="Slide Number Placeholder 3"/>
          <p:cNvSpPr>
            <a:spLocks noGrp="1"/>
          </p:cNvSpPr>
          <p:nvPr>
            <p:ph type="sldNum" sz="quarter" idx="10"/>
          </p:nvPr>
        </p:nvSpPr>
        <p:spPr/>
        <p:txBody>
          <a:bodyPr/>
          <a:lstStyle/>
          <a:p>
            <a:fld id="{97109319-FFC0-FD44-8B5C-6949264352AD}" type="slidenum">
              <a:rPr lang="en-US" smtClean="0"/>
              <a:t>6</a:t>
            </a:fld>
            <a:endParaRPr lang="en-US"/>
          </a:p>
        </p:txBody>
      </p:sp>
    </p:spTree>
    <p:extLst>
      <p:ext uri="{BB962C8B-B14F-4D97-AF65-F5344CB8AC3E}">
        <p14:creationId xmlns:p14="http://schemas.microsoft.com/office/powerpoint/2010/main" val="1287727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SPEAKING NOTES:</a:t>
            </a:r>
          </a:p>
          <a:p>
            <a:endParaRPr lang="en-US" dirty="0" smtClean="0"/>
          </a:p>
          <a:p>
            <a:r>
              <a:rPr lang="en-AU" dirty="0" smtClean="0"/>
              <a:t>Don’t spend a great deal</a:t>
            </a:r>
            <a:r>
              <a:rPr lang="en-AU" baseline="0" dirty="0" smtClean="0"/>
              <a:t> of time on this slide, and no need to speak on each point.  </a:t>
            </a:r>
          </a:p>
          <a:p>
            <a:endParaRPr lang="en-AU" baseline="0" dirty="0" smtClean="0"/>
          </a:p>
          <a:p>
            <a:r>
              <a:rPr lang="en-AU" baseline="0" dirty="0" smtClean="0"/>
              <a:t>There are three main messages</a:t>
            </a:r>
          </a:p>
          <a:p>
            <a:endParaRPr lang="en-AU" baseline="0" dirty="0" smtClean="0"/>
          </a:p>
          <a:p>
            <a:pPr marL="228600" indent="-228600">
              <a:buAutoNum type="arabicParenR"/>
            </a:pPr>
            <a:r>
              <a:rPr lang="en-AU" baseline="0" dirty="0" smtClean="0"/>
              <a:t>You don’t have to test positive in order to be banned.  In fact only the very first of the ten possible ADRVs involve testing positive.  Thus even if you have never been tested yet, you still need to be aware of these rules</a:t>
            </a:r>
          </a:p>
          <a:p>
            <a:pPr marL="228600" indent="-228600">
              <a:buAutoNum type="arabicParenR"/>
            </a:pPr>
            <a:endParaRPr lang="en-AU" baseline="0" dirty="0" smtClean="0"/>
          </a:p>
          <a:p>
            <a:pPr marL="228600" indent="-228600">
              <a:buAutoNum type="arabicParenR"/>
            </a:pPr>
            <a:r>
              <a:rPr lang="en-AU" baseline="0" dirty="0" smtClean="0"/>
              <a:t>Even coaches and support personnel are subject to these rules.  The Violations on the right are applicable to support people.</a:t>
            </a:r>
          </a:p>
          <a:p>
            <a:pPr marL="228600" indent="-228600">
              <a:buAutoNum type="arabicParenR"/>
            </a:pPr>
            <a:endParaRPr lang="en-AU" baseline="0" dirty="0" smtClean="0"/>
          </a:p>
          <a:p>
            <a:endParaRPr lang="en-US" dirty="0" smtClean="0"/>
          </a:p>
        </p:txBody>
      </p:sp>
      <p:sp>
        <p:nvSpPr>
          <p:cNvPr id="4" name="Slide Number Placeholder 3"/>
          <p:cNvSpPr>
            <a:spLocks noGrp="1"/>
          </p:cNvSpPr>
          <p:nvPr>
            <p:ph type="sldNum" sz="quarter" idx="10"/>
          </p:nvPr>
        </p:nvSpPr>
        <p:spPr/>
        <p:txBody>
          <a:bodyPr/>
          <a:lstStyle/>
          <a:p>
            <a:fld id="{B66B32BD-8157-4A36-AA02-5B108E1EAD08}" type="slidenum">
              <a:rPr lang="en-AU" smtClean="0"/>
              <a:t>7</a:t>
            </a:fld>
            <a:endParaRPr lang="en-AU"/>
          </a:p>
        </p:txBody>
      </p:sp>
    </p:spTree>
    <p:extLst>
      <p:ext uri="{BB962C8B-B14F-4D97-AF65-F5344CB8AC3E}">
        <p14:creationId xmlns:p14="http://schemas.microsoft.com/office/powerpoint/2010/main" val="46376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buFontTx/>
              <a:buNone/>
            </a:pPr>
            <a:r>
              <a:rPr lang="en-AU" sz="1200" b="1" dirty="0" smtClean="0"/>
              <a:t>Presenter information:</a:t>
            </a:r>
          </a:p>
          <a:p>
            <a:pPr eaLnBrk="1" hangingPunct="1">
              <a:spcBef>
                <a:spcPct val="0"/>
              </a:spcBef>
              <a:buFontTx/>
              <a:buNone/>
            </a:pPr>
            <a:endParaRPr lang="en-AU" sz="1200" dirty="0" smtClean="0"/>
          </a:p>
          <a:p>
            <a:pPr marL="0" marR="0" indent="0" algn="l" defTabSz="914400" rtl="0" eaLnBrk="1" fontAlgn="auto" latinLnBrk="0" hangingPunct="1">
              <a:lnSpc>
                <a:spcPct val="100000"/>
              </a:lnSpc>
              <a:spcBef>
                <a:spcPct val="0"/>
              </a:spcBef>
              <a:spcAft>
                <a:spcPts val="0"/>
              </a:spcAft>
              <a:buClrTx/>
              <a:buSzTx/>
              <a:buFontTx/>
              <a:buNone/>
              <a:tabLst/>
              <a:defRPr/>
            </a:pPr>
            <a:r>
              <a:rPr lang="en-AU" i="0" baseline="0" dirty="0" smtClean="0"/>
              <a:t>When presenting this session – you can provide a brief overview of each of the categories of substances if you wish (and some tips are provided below), however it is not recommended to cover them in great detail as the information is unlikely to be retained by the audience.</a:t>
            </a:r>
          </a:p>
          <a:p>
            <a:pPr marL="0" marR="0" indent="0" algn="l" defTabSz="914400" rtl="0" eaLnBrk="1" fontAlgn="auto" latinLnBrk="0" hangingPunct="1">
              <a:lnSpc>
                <a:spcPct val="100000"/>
              </a:lnSpc>
              <a:spcBef>
                <a:spcPct val="0"/>
              </a:spcBef>
              <a:spcAft>
                <a:spcPts val="0"/>
              </a:spcAft>
              <a:buClrTx/>
              <a:buSzTx/>
              <a:buFontTx/>
              <a:buNone/>
              <a:tabLst/>
              <a:defRPr/>
            </a:pPr>
            <a:endParaRPr lang="en-AU" i="0" baseline="0" dirty="0" smtClean="0"/>
          </a:p>
          <a:p>
            <a:pPr marL="0" marR="0" indent="0" algn="l" defTabSz="914400" rtl="0" eaLnBrk="1" fontAlgn="auto" latinLnBrk="0" hangingPunct="1">
              <a:lnSpc>
                <a:spcPct val="100000"/>
              </a:lnSpc>
              <a:spcBef>
                <a:spcPct val="0"/>
              </a:spcBef>
              <a:spcAft>
                <a:spcPts val="0"/>
              </a:spcAft>
              <a:buClrTx/>
              <a:buSzTx/>
              <a:buFontTx/>
              <a:buNone/>
              <a:tabLst/>
              <a:defRPr/>
            </a:pPr>
            <a:r>
              <a:rPr lang="en-AU" i="0" baseline="0" dirty="0" smtClean="0"/>
              <a:t>It is more important on this slide to reinforce the concept that some substances are prohibited at all times – and others only during competition.</a:t>
            </a:r>
          </a:p>
          <a:p>
            <a:pPr marL="0" marR="0" indent="0" algn="l" defTabSz="914400" rtl="0" eaLnBrk="1" fontAlgn="auto" latinLnBrk="0" hangingPunct="1">
              <a:lnSpc>
                <a:spcPct val="100000"/>
              </a:lnSpc>
              <a:spcBef>
                <a:spcPct val="0"/>
              </a:spcBef>
              <a:spcAft>
                <a:spcPts val="0"/>
              </a:spcAft>
              <a:buClrTx/>
              <a:buSzTx/>
              <a:buFontTx/>
              <a:buNone/>
              <a:tabLst/>
              <a:defRPr/>
            </a:pPr>
            <a:endParaRPr lang="en-US" sz="1200" i="0" baseline="0" dirty="0" smtClean="0"/>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Arial" charset="0"/>
                <a:ea typeface="ＭＳ Ｐゴシック" charset="-128"/>
                <a:cs typeface="+mn-cs"/>
              </a:rPr>
              <a:t>The most important thing for athletes, their coaches, families and medical advisors to understand is which substances and methods are prohibited. - ignorance is no excuse. </a:t>
            </a:r>
          </a:p>
          <a:p>
            <a:pPr eaLnBrk="1" hangingPunct="1">
              <a:spcBef>
                <a:spcPct val="0"/>
              </a:spcBef>
              <a:buFontTx/>
              <a:buNone/>
            </a:pPr>
            <a:endParaRPr lang="en-AU" sz="1200" dirty="0" smtClean="0"/>
          </a:p>
          <a:p>
            <a:pPr eaLnBrk="1" hangingPunct="1">
              <a:spcBef>
                <a:spcPct val="0"/>
              </a:spcBef>
              <a:buFontTx/>
              <a:buNone/>
            </a:pPr>
            <a:r>
              <a:rPr lang="en-AU" sz="1200" b="1" dirty="0" smtClean="0"/>
              <a:t>Background information:</a:t>
            </a:r>
          </a:p>
          <a:p>
            <a:endParaRPr lang="en-AU" dirty="0" smtClean="0"/>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Arial" charset="0"/>
                <a:ea typeface="ＭＳ Ｐゴシック" charset="-128"/>
                <a:cs typeface="+mn-cs"/>
              </a:rPr>
              <a:t>The World Anti-Doping Code Prohibited List (the List) identifies classes of substances and methods that are not allowed in sport.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Arial" charset="0"/>
              <a:ea typeface="ＭＳ Ｐゴシック"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Arial" charset="0"/>
                <a:ea typeface="ＭＳ Ｐゴシック" charset="-128"/>
                <a:cs typeface="+mn-cs"/>
              </a:rPr>
              <a:t>The List is set by WADA who are responsible for reviewing and updating the List on an annual basis. Any changes they make come into effect on January 1 every year.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AU"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The list is split up by substances and methods prohibited at all times, prohibited only in-competition, or prohibited only in particular sports </a:t>
            </a:r>
            <a:r>
              <a:rPr lang="en-AU" sz="1200" i="1" dirty="0" smtClean="0"/>
              <a:t>– for example beta blockers and alcohol in motor sport</a:t>
            </a:r>
            <a:r>
              <a:rPr lang="en-AU" sz="1200" i="1" dirty="0" smtClean="0">
                <a:solidFill>
                  <a:srgbClr val="0070C0"/>
                </a:solidFill>
              </a:rPr>
              <a:t>.</a:t>
            </a:r>
            <a:endParaRPr lang="en-AU" sz="1200" i="1" dirty="0" smtClean="0"/>
          </a:p>
          <a:p>
            <a:endParaRPr lang="en-AU" dirty="0" smtClean="0"/>
          </a:p>
          <a:p>
            <a:endParaRPr lang="en-AU" dirty="0" smtClean="0"/>
          </a:p>
          <a:p>
            <a:pPr eaLnBrk="1" fontAlgn="auto" hangingPunct="1">
              <a:spcBef>
                <a:spcPts val="0"/>
              </a:spcBef>
              <a:spcAft>
                <a:spcPts val="0"/>
              </a:spcAft>
              <a:buFont typeface="Arial" pitchFamily="34" charset="0"/>
              <a:buNone/>
              <a:defRPr/>
            </a:pPr>
            <a:r>
              <a:rPr lang="en-AU" b="0" dirty="0" smtClean="0"/>
              <a:t>DEFINITION:</a:t>
            </a:r>
          </a:p>
          <a:p>
            <a:pPr eaLnBrk="1" fontAlgn="auto" hangingPunct="1">
              <a:spcBef>
                <a:spcPts val="0"/>
              </a:spcBef>
              <a:spcAft>
                <a:spcPts val="0"/>
              </a:spcAft>
              <a:buFont typeface="Arial" pitchFamily="34" charset="0"/>
              <a:buNone/>
              <a:defRPr/>
            </a:pPr>
            <a:r>
              <a:rPr lang="en-AU" b="0" dirty="0" smtClean="0"/>
              <a:t>In-Competition: </a:t>
            </a:r>
            <a:r>
              <a:rPr lang="en-AU" dirty="0" smtClean="0"/>
              <a:t>generally refers to the period of time 12 hours before an event or competition begins through to the completion of the event and its associated doping control processes. Athletes should check their individual</a:t>
            </a:r>
            <a:r>
              <a:rPr lang="en-AU" baseline="0" dirty="0" smtClean="0"/>
              <a:t> policies to ensure this is the same for their sport.</a:t>
            </a:r>
          </a:p>
          <a:p>
            <a:pPr eaLnBrk="1" fontAlgn="auto" hangingPunct="1">
              <a:spcBef>
                <a:spcPts val="0"/>
              </a:spcBef>
              <a:spcAft>
                <a:spcPts val="0"/>
              </a:spcAft>
              <a:buFont typeface="Arial" pitchFamily="34" charset="0"/>
              <a:buNone/>
              <a:defRPr/>
            </a:pPr>
            <a:endParaRPr lang="en-AU" baseline="0" dirty="0" smtClean="0"/>
          </a:p>
          <a:p>
            <a:pPr eaLnBrk="1" fontAlgn="auto" hangingPunct="1">
              <a:spcBef>
                <a:spcPts val="0"/>
              </a:spcBef>
              <a:spcAft>
                <a:spcPts val="0"/>
              </a:spcAft>
              <a:defRPr/>
            </a:pPr>
            <a:r>
              <a:rPr lang="en-AU" sz="1200" dirty="0" smtClean="0"/>
              <a:t>Substances that are prohibited at all times include: </a:t>
            </a:r>
          </a:p>
          <a:p>
            <a:pPr marL="171227" indent="-171227" eaLnBrk="1" fontAlgn="auto" hangingPunct="1">
              <a:spcBef>
                <a:spcPts val="0"/>
              </a:spcBef>
              <a:spcAft>
                <a:spcPts val="0"/>
              </a:spcAft>
              <a:buFont typeface="Arial" pitchFamily="34" charset="0"/>
              <a:buChar char="•"/>
              <a:defRPr/>
            </a:pPr>
            <a:r>
              <a:rPr lang="en-AU" sz="1200" dirty="0" smtClean="0"/>
              <a:t>Anabolic agents, commonly referred to as steroids</a:t>
            </a:r>
          </a:p>
          <a:p>
            <a:pPr marL="171227" indent="-171227" eaLnBrk="1" fontAlgn="auto" hangingPunct="1">
              <a:spcBef>
                <a:spcPts val="0"/>
              </a:spcBef>
              <a:spcAft>
                <a:spcPts val="0"/>
              </a:spcAft>
              <a:buFont typeface="Arial" pitchFamily="34" charset="0"/>
              <a:buChar char="•"/>
              <a:defRPr/>
            </a:pPr>
            <a:r>
              <a:rPr lang="en-AU" sz="1200" dirty="0" smtClean="0"/>
              <a:t>Hormones, growth factors and related substances, such as EPO and human growth hormone</a:t>
            </a:r>
          </a:p>
          <a:p>
            <a:pPr marL="171227" indent="-171227" eaLnBrk="1" fontAlgn="auto" hangingPunct="1">
              <a:spcBef>
                <a:spcPts val="0"/>
              </a:spcBef>
              <a:spcAft>
                <a:spcPts val="0"/>
              </a:spcAft>
              <a:buFont typeface="Arial" pitchFamily="34" charset="0"/>
              <a:buChar char="•"/>
              <a:defRPr/>
            </a:pPr>
            <a:r>
              <a:rPr lang="en-AU" sz="1200" dirty="0" smtClean="0"/>
              <a:t>Beta-2 agonists, the best known example is </a:t>
            </a:r>
            <a:r>
              <a:rPr lang="en-AU" sz="1200" dirty="0" err="1" smtClean="0"/>
              <a:t>Symbicort</a:t>
            </a:r>
            <a:endParaRPr lang="en-AU" sz="1200" dirty="0" smtClean="0"/>
          </a:p>
          <a:p>
            <a:pPr marL="171227" indent="-171227" eaLnBrk="1" fontAlgn="auto" hangingPunct="1">
              <a:spcBef>
                <a:spcPts val="0"/>
              </a:spcBef>
              <a:spcAft>
                <a:spcPts val="0"/>
              </a:spcAft>
              <a:buFont typeface="Arial" pitchFamily="34" charset="0"/>
              <a:buChar char="•"/>
              <a:defRPr/>
            </a:pPr>
            <a:r>
              <a:rPr lang="en-AU" sz="1200" dirty="0" smtClean="0"/>
              <a:t>Hormone antagonists and modulators</a:t>
            </a:r>
          </a:p>
          <a:p>
            <a:pPr marL="171227" indent="-171227" eaLnBrk="1" fontAlgn="auto" hangingPunct="1">
              <a:spcBef>
                <a:spcPts val="0"/>
              </a:spcBef>
              <a:spcAft>
                <a:spcPts val="0"/>
              </a:spcAft>
              <a:buFont typeface="Arial" pitchFamily="34" charset="0"/>
              <a:buChar char="•"/>
              <a:defRPr/>
            </a:pPr>
            <a:r>
              <a:rPr lang="en-AU" sz="1200" dirty="0" smtClean="0"/>
              <a:t>Diuretics and masking agents</a:t>
            </a:r>
          </a:p>
          <a:p>
            <a:pPr eaLnBrk="1" fontAlgn="auto" hangingPunct="1">
              <a:spcBef>
                <a:spcPts val="0"/>
              </a:spcBef>
              <a:spcAft>
                <a:spcPts val="0"/>
              </a:spcAft>
              <a:buFont typeface="Arial" pitchFamily="34" charset="0"/>
              <a:buNone/>
              <a:defRPr/>
            </a:pPr>
            <a:endParaRPr lang="en-AU" sz="1200" dirty="0" smtClean="0"/>
          </a:p>
          <a:p>
            <a:pPr eaLnBrk="1" fontAlgn="auto" hangingPunct="1">
              <a:spcBef>
                <a:spcPts val="0"/>
              </a:spcBef>
              <a:spcAft>
                <a:spcPts val="0"/>
              </a:spcAft>
              <a:defRPr/>
            </a:pPr>
            <a:r>
              <a:rPr lang="en-AU" sz="1200" dirty="0" smtClean="0"/>
              <a:t>Methods that are prohibited include:</a:t>
            </a:r>
          </a:p>
          <a:p>
            <a:pPr marL="171227" indent="-171227" eaLnBrk="1" fontAlgn="auto" hangingPunct="1">
              <a:spcBef>
                <a:spcPts val="0"/>
              </a:spcBef>
              <a:spcAft>
                <a:spcPts val="0"/>
              </a:spcAft>
              <a:buFont typeface="Arial" pitchFamily="34" charset="0"/>
              <a:buChar char="•"/>
              <a:defRPr/>
            </a:pPr>
            <a:r>
              <a:rPr lang="en-AU" sz="1200" dirty="0" smtClean="0"/>
              <a:t>Enhancing the transfer of oxygen</a:t>
            </a:r>
          </a:p>
          <a:p>
            <a:pPr marL="171227" indent="-171227" eaLnBrk="1" fontAlgn="auto" hangingPunct="1">
              <a:spcBef>
                <a:spcPts val="0"/>
              </a:spcBef>
              <a:spcAft>
                <a:spcPts val="0"/>
              </a:spcAft>
              <a:buFont typeface="Arial" pitchFamily="34" charset="0"/>
              <a:buChar char="•"/>
              <a:defRPr/>
            </a:pPr>
            <a:r>
              <a:rPr lang="en-AU" sz="1200" dirty="0" smtClean="0"/>
              <a:t>Chemically or physically manipulating the sample</a:t>
            </a:r>
          </a:p>
          <a:p>
            <a:pPr marL="171227" indent="-171227" eaLnBrk="1" fontAlgn="auto" hangingPunct="1">
              <a:spcBef>
                <a:spcPts val="0"/>
              </a:spcBef>
              <a:spcAft>
                <a:spcPts val="0"/>
              </a:spcAft>
              <a:buFont typeface="Arial" pitchFamily="34" charset="0"/>
              <a:buChar char="•"/>
              <a:defRPr/>
            </a:pPr>
            <a:r>
              <a:rPr lang="en-AU" sz="1200" dirty="0" smtClean="0"/>
              <a:t>Gene doping</a:t>
            </a:r>
          </a:p>
          <a:p>
            <a:pPr eaLnBrk="1" fontAlgn="auto" hangingPunct="1">
              <a:spcBef>
                <a:spcPts val="0"/>
              </a:spcBef>
              <a:spcAft>
                <a:spcPts val="0"/>
              </a:spcAft>
              <a:buFont typeface="Arial" pitchFamily="34" charset="0"/>
              <a:buNone/>
              <a:defRPr/>
            </a:pPr>
            <a:endParaRPr lang="en-AU" sz="1200" dirty="0" smtClean="0"/>
          </a:p>
          <a:p>
            <a:pPr eaLnBrk="1" fontAlgn="auto" hangingPunct="1">
              <a:spcBef>
                <a:spcPts val="0"/>
              </a:spcBef>
              <a:spcAft>
                <a:spcPts val="0"/>
              </a:spcAft>
              <a:defRPr/>
            </a:pPr>
            <a:r>
              <a:rPr lang="en-AU" sz="1200" dirty="0" smtClean="0"/>
              <a:t>Substances that are prohibited in-competition include: </a:t>
            </a:r>
          </a:p>
          <a:p>
            <a:pPr marL="171227" indent="-171227" eaLnBrk="1" fontAlgn="auto" hangingPunct="1">
              <a:spcBef>
                <a:spcPts val="0"/>
              </a:spcBef>
              <a:spcAft>
                <a:spcPts val="0"/>
              </a:spcAft>
              <a:buFont typeface="Arial" pitchFamily="34" charset="0"/>
              <a:buChar char="•"/>
              <a:defRPr/>
            </a:pPr>
            <a:r>
              <a:rPr lang="en-AU" sz="1200" dirty="0" smtClean="0"/>
              <a:t>Stimulants</a:t>
            </a:r>
          </a:p>
          <a:p>
            <a:pPr marL="171227" indent="-171227" eaLnBrk="1" fontAlgn="auto" hangingPunct="1">
              <a:spcBef>
                <a:spcPts val="0"/>
              </a:spcBef>
              <a:spcAft>
                <a:spcPts val="0"/>
              </a:spcAft>
              <a:buFont typeface="Arial" pitchFamily="34" charset="0"/>
              <a:buChar char="•"/>
              <a:defRPr/>
            </a:pPr>
            <a:r>
              <a:rPr lang="en-AU" sz="1200" dirty="0" smtClean="0"/>
              <a:t>Narcotics</a:t>
            </a:r>
          </a:p>
          <a:p>
            <a:pPr marL="171227" indent="-171227" eaLnBrk="1" fontAlgn="auto" hangingPunct="1">
              <a:spcBef>
                <a:spcPts val="0"/>
              </a:spcBef>
              <a:spcAft>
                <a:spcPts val="0"/>
              </a:spcAft>
              <a:buFont typeface="Arial" pitchFamily="34" charset="0"/>
              <a:buChar char="•"/>
              <a:defRPr/>
            </a:pPr>
            <a:r>
              <a:rPr lang="en-AU" sz="1200" dirty="0" smtClean="0"/>
              <a:t>Cannabinoids (cannabis)</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B66B32BD-8157-4A36-AA02-5B108E1EAD08}" type="slidenum">
              <a:rPr lang="en-AU" smtClean="0"/>
              <a:t>9</a:t>
            </a:fld>
            <a:endParaRPr lang="en-AU"/>
          </a:p>
        </p:txBody>
      </p:sp>
    </p:spTree>
    <p:extLst>
      <p:ext uri="{BB962C8B-B14F-4D97-AF65-F5344CB8AC3E}">
        <p14:creationId xmlns:p14="http://schemas.microsoft.com/office/powerpoint/2010/main" val="1743262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kern="1200" dirty="0" smtClean="0">
                <a:solidFill>
                  <a:schemeClr val="tx1"/>
                </a:solidFill>
                <a:effectLst/>
                <a:latin typeface="Arial" charset="0"/>
                <a:ea typeface="ＭＳ Ｐゴシック" charset="-128"/>
                <a:cs typeface="+mn-cs"/>
              </a:rPr>
              <a:t>This slide gives</a:t>
            </a:r>
            <a:r>
              <a:rPr lang="en-AU" sz="1200" b="0" kern="1200" baseline="0" dirty="0" smtClean="0">
                <a:solidFill>
                  <a:schemeClr val="tx1"/>
                </a:solidFill>
                <a:effectLst/>
                <a:latin typeface="Arial" charset="0"/>
                <a:ea typeface="ＭＳ Ｐゴシック" charset="-128"/>
                <a:cs typeface="+mn-cs"/>
              </a:rPr>
              <a:t> some examples of why ASADA can’t provide a guarantee. Read through some of the cases linked below first to give you some background.  The aim of the slide is to show that even simple supplement products could be a problem, and to emphasis the risks.</a:t>
            </a:r>
          </a:p>
          <a:p>
            <a:endParaRPr lang="en-AU" sz="1200" b="0" kern="1200" baseline="0" dirty="0" smtClean="0">
              <a:solidFill>
                <a:schemeClr val="tx1"/>
              </a:solidFill>
              <a:effectLst/>
              <a:latin typeface="Arial" charset="0"/>
              <a:ea typeface="ＭＳ Ｐゴシック" charset="-128"/>
              <a:cs typeface="+mn-cs"/>
            </a:endParaRPr>
          </a:p>
          <a:p>
            <a:r>
              <a:rPr lang="en-AU" sz="1200" b="0" kern="1200" baseline="0" dirty="0" smtClean="0">
                <a:solidFill>
                  <a:schemeClr val="tx1"/>
                </a:solidFill>
                <a:effectLst/>
                <a:latin typeface="Arial" charset="0"/>
                <a:ea typeface="ＭＳ Ｐゴシック" charset="-128"/>
                <a:cs typeface="+mn-cs"/>
              </a:rPr>
              <a:t>You can refer athletes to the free information available on the AIS website regarding supplements and which ones actually have any proved benefits anyway (very few).</a:t>
            </a:r>
            <a:endParaRPr lang="en-AU" sz="1200" b="0" kern="1200" dirty="0" smtClean="0">
              <a:solidFill>
                <a:schemeClr val="tx1"/>
              </a:solidFill>
              <a:effectLst/>
              <a:latin typeface="Arial" charset="0"/>
              <a:ea typeface="ＭＳ Ｐゴシック" charset="-128"/>
              <a:cs typeface="+mn-cs"/>
            </a:endParaRPr>
          </a:p>
          <a:p>
            <a:endParaRPr lang="en-AU" sz="1200" b="1" kern="1200" dirty="0" smtClean="0">
              <a:solidFill>
                <a:schemeClr val="tx1"/>
              </a:solidFill>
              <a:effectLst/>
              <a:latin typeface="Arial" charset="0"/>
              <a:ea typeface="ＭＳ Ｐゴシック" charset="-128"/>
              <a:cs typeface="+mn-cs"/>
            </a:endParaRPr>
          </a:p>
          <a:p>
            <a:r>
              <a:rPr lang="en-US" sz="1200" b="1" kern="1200" dirty="0" smtClean="0">
                <a:solidFill>
                  <a:schemeClr val="tx1"/>
                </a:solidFill>
                <a:effectLst/>
                <a:latin typeface="Arial" charset="0"/>
                <a:ea typeface="ＭＳ Ｐゴシック" charset="-128"/>
                <a:cs typeface="+mn-cs"/>
              </a:rPr>
              <a:t>Australian supplement survey </a:t>
            </a:r>
            <a:r>
              <a:rPr lang="en-US" sz="1200" b="0" kern="1200" dirty="0" smtClean="0">
                <a:solidFill>
                  <a:schemeClr val="tx1"/>
                </a:solidFill>
                <a:effectLst/>
                <a:latin typeface="Arial" charset="0"/>
                <a:ea typeface="ＭＳ Ｐゴシック" charset="-128"/>
                <a:cs typeface="+mn-cs"/>
              </a:rPr>
              <a:t>http://</a:t>
            </a:r>
            <a:r>
              <a:rPr lang="en-US" sz="1200" b="0" kern="1200" dirty="0" err="1" smtClean="0">
                <a:solidFill>
                  <a:schemeClr val="tx1"/>
                </a:solidFill>
                <a:effectLst/>
                <a:latin typeface="Arial" charset="0"/>
                <a:ea typeface="ＭＳ Ｐゴシック" charset="-128"/>
                <a:cs typeface="+mn-cs"/>
              </a:rPr>
              <a:t>www.supplementsinsport.com</a:t>
            </a:r>
            <a:r>
              <a:rPr lang="en-US" sz="1200" b="0" kern="1200" dirty="0" smtClean="0">
                <a:solidFill>
                  <a:schemeClr val="tx1"/>
                </a:solidFill>
                <a:effectLst/>
                <a:latin typeface="Arial" charset="0"/>
                <a:ea typeface="ＭＳ Ｐゴシック" charset="-128"/>
                <a:cs typeface="+mn-cs"/>
              </a:rPr>
              <a:t>/  </a:t>
            </a:r>
          </a:p>
          <a:p>
            <a:endParaRPr lang="en-AU" sz="1200" b="1" kern="1200" dirty="0" smtClean="0">
              <a:solidFill>
                <a:schemeClr val="tx1"/>
              </a:solidFill>
              <a:effectLst/>
              <a:latin typeface="Arial" charset="0"/>
              <a:ea typeface="ＭＳ Ｐゴシック" charset="-128"/>
              <a:cs typeface="+mn-cs"/>
            </a:endParaRPr>
          </a:p>
          <a:p>
            <a:r>
              <a:rPr lang="en-AU" sz="1200" b="1" kern="1200" dirty="0" smtClean="0">
                <a:solidFill>
                  <a:schemeClr val="tx1"/>
                </a:solidFill>
                <a:effectLst/>
                <a:latin typeface="Arial" charset="0"/>
                <a:ea typeface="ＭＳ Ｐゴシック" charset="-128"/>
                <a:cs typeface="+mn-cs"/>
              </a:rPr>
              <a:t>Vitamin B contaminations</a:t>
            </a:r>
            <a:r>
              <a:rPr lang="en-AU" sz="1200" kern="1200" dirty="0" smtClean="0">
                <a:solidFill>
                  <a:schemeClr val="tx1"/>
                </a:solidFill>
                <a:effectLst/>
                <a:latin typeface="Arial" charset="0"/>
                <a:ea typeface="ＭＳ Ｐゴシック" charset="-128"/>
                <a:cs typeface="+mn-cs"/>
              </a:rPr>
              <a:t> - </a:t>
            </a:r>
            <a:r>
              <a:rPr lang="en-AU" sz="1200" u="sng" kern="1200" dirty="0" smtClean="0">
                <a:solidFill>
                  <a:schemeClr val="tx1"/>
                </a:solidFill>
                <a:effectLst/>
                <a:latin typeface="Arial" charset="0"/>
                <a:ea typeface="ＭＳ Ｐゴシック" charset="-128"/>
                <a:cs typeface="+mn-cs"/>
                <a:hlinkClick r:id="rId3"/>
              </a:rPr>
              <a:t>http://www.webmd.com/vitamins-and-supplements/news/20130729/vitamin_b_supplement_contains_anabolic_steroids</a:t>
            </a:r>
            <a:endParaRPr lang="en-AU" sz="1200" kern="1200" dirty="0" smtClean="0">
              <a:solidFill>
                <a:schemeClr val="tx1"/>
              </a:solidFill>
              <a:effectLst/>
              <a:latin typeface="Arial" charset="0"/>
              <a:ea typeface="ＭＳ Ｐゴシック" charset="-128"/>
              <a:cs typeface="+mn-cs"/>
            </a:endParaRPr>
          </a:p>
          <a:p>
            <a:r>
              <a:rPr lang="en-AU" sz="1200" kern="1200" dirty="0" smtClean="0">
                <a:solidFill>
                  <a:schemeClr val="tx1"/>
                </a:solidFill>
                <a:effectLst/>
                <a:latin typeface="Arial" charset="0"/>
                <a:ea typeface="ＭＳ Ｐゴシック" charset="-128"/>
                <a:cs typeface="+mn-cs"/>
              </a:rPr>
              <a:t> </a:t>
            </a:r>
          </a:p>
          <a:p>
            <a:r>
              <a:rPr lang="en-AU" sz="1200" b="1" kern="1200" dirty="0" smtClean="0">
                <a:solidFill>
                  <a:schemeClr val="tx1"/>
                </a:solidFill>
                <a:effectLst/>
                <a:latin typeface="Arial" charset="0"/>
                <a:ea typeface="ＭＳ Ｐゴシック" charset="-128"/>
                <a:cs typeface="+mn-cs"/>
              </a:rPr>
              <a:t>Green Tea contamination</a:t>
            </a:r>
            <a:r>
              <a:rPr lang="en-AU" sz="1200" kern="1200" dirty="0" smtClean="0">
                <a:solidFill>
                  <a:schemeClr val="tx1"/>
                </a:solidFill>
                <a:effectLst/>
                <a:latin typeface="Arial" charset="0"/>
                <a:ea typeface="ＭＳ Ｐゴシック" charset="-128"/>
                <a:cs typeface="+mn-cs"/>
              </a:rPr>
              <a:t> - </a:t>
            </a:r>
            <a:r>
              <a:rPr lang="en-AU" sz="1200" u="sng" kern="1200" dirty="0" smtClean="0">
                <a:solidFill>
                  <a:schemeClr val="tx1"/>
                </a:solidFill>
                <a:effectLst/>
                <a:latin typeface="Arial" charset="0"/>
                <a:ea typeface="ＭＳ Ｐゴシック" charset="-128"/>
                <a:cs typeface="+mn-cs"/>
                <a:hlinkClick r:id="rId4"/>
              </a:rPr>
              <a:t>http://www.paralympic.org/press-release/brazilian-athlete-sanctioned-after-anti-doping-rule-violation</a:t>
            </a:r>
            <a:r>
              <a:rPr lang="en-AU" sz="1200" kern="1200" dirty="0" smtClean="0">
                <a:solidFill>
                  <a:schemeClr val="tx1"/>
                </a:solidFill>
                <a:effectLst/>
                <a:latin typeface="Arial" charset="0"/>
                <a:ea typeface="ＭＳ Ｐゴシック" charset="-128"/>
                <a:cs typeface="+mn-cs"/>
              </a:rPr>
              <a:t> </a:t>
            </a:r>
          </a:p>
          <a:p>
            <a:r>
              <a:rPr lang="en-AU" sz="1200" kern="1200" dirty="0" smtClean="0">
                <a:solidFill>
                  <a:schemeClr val="tx1"/>
                </a:solidFill>
                <a:effectLst/>
                <a:latin typeface="Arial" charset="0"/>
                <a:ea typeface="ＭＳ Ｐゴシック" charset="-128"/>
                <a:cs typeface="+mn-cs"/>
              </a:rPr>
              <a:t> </a:t>
            </a:r>
          </a:p>
          <a:p>
            <a:r>
              <a:rPr lang="en-AU" sz="1200" b="1" kern="1200" dirty="0" smtClean="0">
                <a:solidFill>
                  <a:schemeClr val="tx1"/>
                </a:solidFill>
                <a:effectLst/>
                <a:latin typeface="Arial" charset="0"/>
                <a:ea typeface="ＭＳ Ｐゴシック" charset="-128"/>
                <a:cs typeface="+mn-cs"/>
              </a:rPr>
              <a:t>Liver failure, Diabetes and death</a:t>
            </a:r>
            <a:r>
              <a:rPr lang="en-AU" sz="1200" kern="1200" dirty="0" smtClean="0">
                <a:solidFill>
                  <a:schemeClr val="tx1"/>
                </a:solidFill>
                <a:effectLst/>
                <a:latin typeface="Arial" charset="0"/>
                <a:ea typeface="ＭＳ Ｐゴシック" charset="-128"/>
                <a:cs typeface="+mn-cs"/>
              </a:rPr>
              <a:t> from </a:t>
            </a:r>
            <a:r>
              <a:rPr lang="en-AU" sz="1200" kern="1200" dirty="0" err="1" smtClean="0">
                <a:solidFill>
                  <a:schemeClr val="tx1"/>
                </a:solidFill>
                <a:effectLst/>
                <a:latin typeface="Arial" charset="0"/>
                <a:ea typeface="ＭＳ Ｐゴシック" charset="-128"/>
                <a:cs typeface="+mn-cs"/>
              </a:rPr>
              <a:t>OxyElite</a:t>
            </a:r>
            <a:r>
              <a:rPr lang="en-AU" sz="1200" kern="1200" dirty="0" smtClean="0">
                <a:solidFill>
                  <a:schemeClr val="tx1"/>
                </a:solidFill>
                <a:effectLst/>
                <a:latin typeface="Arial" charset="0"/>
                <a:ea typeface="ＭＳ Ｐゴシック" charset="-128"/>
                <a:cs typeface="+mn-cs"/>
              </a:rPr>
              <a:t> Pro - </a:t>
            </a:r>
            <a:r>
              <a:rPr lang="en-AU" sz="1200" u="sng" kern="1200" dirty="0" smtClean="0">
                <a:solidFill>
                  <a:schemeClr val="tx1"/>
                </a:solidFill>
                <a:effectLst/>
                <a:latin typeface="Arial" charset="0"/>
                <a:ea typeface="ＭＳ Ｐゴシック" charset="-128"/>
                <a:cs typeface="+mn-cs"/>
                <a:hlinkClick r:id="rId5"/>
              </a:rPr>
              <a:t>http://www.medscape.com/viewarticle/812581</a:t>
            </a:r>
            <a:r>
              <a:rPr lang="en-AU" sz="1200" kern="1200" dirty="0" smtClean="0">
                <a:solidFill>
                  <a:schemeClr val="tx1"/>
                </a:solidFill>
                <a:effectLst/>
                <a:latin typeface="Arial" charset="0"/>
                <a:ea typeface="ＭＳ Ｐゴシック" charset="-128"/>
                <a:cs typeface="+mn-cs"/>
              </a:rPr>
              <a:t> (one patient died, and two had liver transplants)</a:t>
            </a:r>
          </a:p>
          <a:p>
            <a:endParaRPr lang="en-US" sz="1200" kern="1200" dirty="0" smtClean="0">
              <a:solidFill>
                <a:schemeClr val="tx1"/>
              </a:solidFill>
              <a:effectLst/>
              <a:latin typeface="Arial" charset="0"/>
              <a:ea typeface="ＭＳ Ｐゴシック" charset="-128"/>
              <a:cs typeface="+mn-cs"/>
            </a:endParaRPr>
          </a:p>
          <a:p>
            <a:r>
              <a:rPr lang="en-US" sz="1200" b="1" kern="1200" dirty="0" smtClean="0">
                <a:solidFill>
                  <a:schemeClr val="tx1"/>
                </a:solidFill>
                <a:effectLst/>
                <a:latin typeface="Arial" charset="0"/>
                <a:ea typeface="ＭＳ Ｐゴシック" charset="-128"/>
                <a:cs typeface="+mn-cs"/>
              </a:rPr>
              <a:t>Third party testing</a:t>
            </a:r>
            <a:r>
              <a:rPr lang="en-US" sz="1200" kern="1200" dirty="0" smtClean="0">
                <a:solidFill>
                  <a:schemeClr val="tx1"/>
                </a:solidFill>
                <a:effectLst/>
                <a:latin typeface="Arial" charset="0"/>
                <a:ea typeface="ＭＳ Ｐゴシック" charset="-128"/>
                <a:cs typeface="+mn-cs"/>
              </a:rPr>
              <a:t>: from companies like Informed-Sport and HASTA test individual batches of supplements against the prohibited list, and provide certification to manufacturers that their</a:t>
            </a:r>
            <a:r>
              <a:rPr lang="en-US" sz="1200" kern="1200" baseline="0" dirty="0" smtClean="0">
                <a:solidFill>
                  <a:schemeClr val="tx1"/>
                </a:solidFill>
                <a:effectLst/>
                <a:latin typeface="Arial" charset="0"/>
                <a:ea typeface="ＭＳ Ｐゴシック" charset="-128"/>
                <a:cs typeface="+mn-cs"/>
              </a:rPr>
              <a:t> supplements are free of banned substances.</a:t>
            </a:r>
            <a:endParaRPr lang="en-US" sz="1200" kern="1200" dirty="0" smtClean="0">
              <a:solidFill>
                <a:schemeClr val="tx1"/>
              </a:solidFill>
              <a:effectLst/>
              <a:latin typeface="Arial" charset="0"/>
              <a:ea typeface="ＭＳ Ｐゴシック" charset="-128"/>
              <a:cs typeface="+mn-cs"/>
            </a:endParaRPr>
          </a:p>
          <a:p>
            <a:endParaRPr lang="en-US" sz="1200" kern="1200" dirty="0" smtClean="0">
              <a:solidFill>
                <a:schemeClr val="tx1"/>
              </a:solidFill>
              <a:effectLst/>
              <a:latin typeface="Arial" charset="0"/>
              <a:ea typeface="ＭＳ Ｐゴシック" charset="-128"/>
              <a:cs typeface="+mn-cs"/>
            </a:endParaRPr>
          </a:p>
          <a:p>
            <a:r>
              <a:rPr lang="en-US" b="1" dirty="0" smtClean="0"/>
              <a:t>Supplements:</a:t>
            </a:r>
          </a:p>
          <a:p>
            <a:r>
              <a:rPr lang="en-US" b="1" dirty="0" smtClean="0"/>
              <a:t>Assess the need</a:t>
            </a:r>
          </a:p>
          <a:p>
            <a:r>
              <a:rPr lang="en-US" dirty="0" smtClean="0"/>
              <a:t>Before considering the use of supplements an athlete should look to </a:t>
            </a:r>
            <a:r>
              <a:rPr lang="en-US" dirty="0" err="1" smtClean="0"/>
              <a:t>optimise</a:t>
            </a:r>
            <a:r>
              <a:rPr lang="en-US" dirty="0" smtClean="0"/>
              <a:t> their diet, lifestyle and training. Consulting an accredited sports dietitian, nutritionist, or medical expert can help an athlete assess whether there is any need to, or benefit in, taking supplements. </a:t>
            </a:r>
          </a:p>
          <a:p>
            <a:endParaRPr lang="en-US" b="1" dirty="0" smtClean="0"/>
          </a:p>
          <a:p>
            <a:r>
              <a:rPr lang="en-US" b="1" dirty="0" smtClean="0"/>
              <a:t>Assess the risk</a:t>
            </a:r>
          </a:p>
          <a:p>
            <a:r>
              <a:rPr lang="en-US" dirty="0" smtClean="0"/>
              <a:t>The risk of doping through the use of supplements is real. Prior to using any supplement, an athlete should ask themselves:</a:t>
            </a:r>
          </a:p>
          <a:p>
            <a:r>
              <a:rPr lang="en-US" dirty="0" smtClean="0"/>
              <a:t>Is it legal?</a:t>
            </a:r>
          </a:p>
          <a:p>
            <a:r>
              <a:rPr lang="en-US" dirty="0" smtClean="0"/>
              <a:t>Is it safe?</a:t>
            </a:r>
          </a:p>
          <a:p>
            <a:r>
              <a:rPr lang="en-US" dirty="0" smtClean="0"/>
              <a:t>Is it effective (in improving performance)?</a:t>
            </a:r>
          </a:p>
          <a:p>
            <a:r>
              <a:rPr lang="en-US" dirty="0" smtClean="0"/>
              <a:t>Is it necessary?</a:t>
            </a:r>
          </a:p>
          <a:p>
            <a:r>
              <a:rPr lang="en-US" dirty="0" smtClean="0"/>
              <a:t>If in doubt about the first two questions, the product should not be used. The third and fourth questions are intended to help the athlete consider what potential benefit, if any, the supplement may offer.</a:t>
            </a:r>
          </a:p>
          <a:p>
            <a:r>
              <a:rPr lang="en-US" dirty="0" smtClean="0"/>
              <a:t>Despite the claims made by supplement manufacturers that their products are safe and free of substances prohibited in sport, it is not possible to offer an absolute guarantee to athletes. It is for this reason ASADA and WADA do not endorse supplement products or offer advice to athletes about which supplement to take. There have been cases where both Australian and international athletes have been sanctioned after they have used supplements that they thought were safe, but were actually contaminated with prohibited substances.</a:t>
            </a:r>
          </a:p>
          <a:p>
            <a:r>
              <a:rPr lang="en-US" dirty="0" smtClean="0"/>
              <a:t>If an athlete chooses to use supplements, they should weigh up the risks and make an informed decision.</a:t>
            </a:r>
            <a:r>
              <a:rPr lang="en-US" baseline="0" dirty="0" smtClean="0"/>
              <a:t> </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AU" dirty="0" smtClean="0"/>
          </a:p>
          <a:p>
            <a:endParaRPr lang="en-US" dirty="0"/>
          </a:p>
        </p:txBody>
      </p:sp>
      <p:sp>
        <p:nvSpPr>
          <p:cNvPr id="4" name="Slide Number Placeholder 3"/>
          <p:cNvSpPr>
            <a:spLocks noGrp="1"/>
          </p:cNvSpPr>
          <p:nvPr>
            <p:ph type="sldNum" sz="quarter" idx="10"/>
          </p:nvPr>
        </p:nvSpPr>
        <p:spPr/>
        <p:txBody>
          <a:bodyPr/>
          <a:lstStyle/>
          <a:p>
            <a:fld id="{97109319-FFC0-FD44-8B5C-6949264352AD}" type="slidenum">
              <a:rPr lang="en-US" smtClean="0"/>
              <a:t>13</a:t>
            </a:fld>
            <a:endParaRPr lang="en-US"/>
          </a:p>
        </p:txBody>
      </p:sp>
    </p:spTree>
    <p:extLst>
      <p:ext uri="{BB962C8B-B14F-4D97-AF65-F5344CB8AC3E}">
        <p14:creationId xmlns:p14="http://schemas.microsoft.com/office/powerpoint/2010/main" val="168193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109319-FFC0-FD44-8B5C-6949264352AD}" type="slidenum">
              <a:rPr lang="en-US" smtClean="0"/>
              <a:t>17</a:t>
            </a:fld>
            <a:endParaRPr lang="en-US"/>
          </a:p>
        </p:txBody>
      </p:sp>
    </p:spTree>
    <p:extLst>
      <p:ext uri="{BB962C8B-B14F-4D97-AF65-F5344CB8AC3E}">
        <p14:creationId xmlns:p14="http://schemas.microsoft.com/office/powerpoint/2010/main" val="1063242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76C4E4-77CB-5D42-AE03-0C57D0B84931}" type="datetimeFigureOut">
              <a:rPr lang="en-US" smtClean="0"/>
              <a:t>12/17/17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76C4E4-77CB-5D42-AE03-0C57D0B84931}" type="datetimeFigureOut">
              <a:rPr lang="en-US" smtClean="0"/>
              <a:t>12/17/17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76C4E4-77CB-5D42-AE03-0C57D0B84931}" type="datetimeFigureOut">
              <a:rPr lang="en-US" smtClean="0"/>
              <a:t>12/17/17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76C4E4-77CB-5D42-AE03-0C57D0B84931}" type="datetimeFigureOut">
              <a:rPr lang="en-US" smtClean="0"/>
              <a:t>12/17/17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76C4E4-77CB-5D42-AE03-0C57D0B84931}" type="datetimeFigureOut">
              <a:rPr lang="en-US" smtClean="0"/>
              <a:t>12/17/17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76C4E4-77CB-5D42-AE03-0C57D0B84931}" type="datetimeFigureOut">
              <a:rPr lang="en-US" smtClean="0"/>
              <a:t>12/17/17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76C4E4-77CB-5D42-AE03-0C57D0B84931}" type="datetimeFigureOut">
              <a:rPr lang="en-US" smtClean="0"/>
              <a:t>12/17/17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76C4E4-77CB-5D42-AE03-0C57D0B84931}" type="datetimeFigureOut">
              <a:rPr lang="en-US" smtClean="0"/>
              <a:t>12/17/17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6C4E4-77CB-5D42-AE03-0C57D0B84931}" type="datetimeFigureOut">
              <a:rPr lang="en-US" smtClean="0"/>
              <a:t>12/17/17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6C4E4-77CB-5D42-AE03-0C57D0B84931}" type="datetimeFigureOut">
              <a:rPr lang="en-US" smtClean="0"/>
              <a:t>12/17/17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6C4E4-77CB-5D42-AE03-0C57D0B84931}" type="datetimeFigureOut">
              <a:rPr lang="en-US" smtClean="0"/>
              <a:t>12/17/17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970AFF-8CE2-C747-8FD0-45B3B610EF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76C4E4-77CB-5D42-AE03-0C57D0B84931}" type="datetimeFigureOut">
              <a:rPr lang="en-US" smtClean="0"/>
              <a:t>12/17/17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70AFF-8CE2-C747-8FD0-45B3B610EFB2}" type="slidenum">
              <a:rPr lang="en-US" smtClean="0"/>
              <a:t>‹#›</a:t>
            </a:fld>
            <a:endParaRPr lang="en-US"/>
          </a:p>
        </p:txBody>
      </p:sp>
    </p:spTree>
    <p:extLst>
      <p:ext uri="{BB962C8B-B14F-4D97-AF65-F5344CB8AC3E}">
        <p14:creationId xmlns:p14="http://schemas.microsoft.com/office/powerpoint/2010/main" val="194652624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11.xml.rels><?xml version="1.0" encoding="UTF-8" standalone="yes"?>
<Relationships xmlns="http://schemas.openxmlformats.org/package/2006/relationships"><Relationship Id="rId3" Type="http://schemas.openxmlformats.org/officeDocument/2006/relationships/hyperlink" Target="http://www.rollersports.org/" TargetMode="External"/><Relationship Id="rId4" Type="http://schemas.openxmlformats.org/officeDocument/2006/relationships/image" Target="../media/image1.tiff"/><Relationship Id="rId1" Type="http://schemas.openxmlformats.org/officeDocument/2006/relationships/slideLayout" Target="../slideLayouts/slideLayout2.xml"/><Relationship Id="rId2" Type="http://schemas.openxmlformats.org/officeDocument/2006/relationships/hyperlink" Target="http://www.globaldro.or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tif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usport.gov.au/ais/nutrition/supplements/a-z_factsheets" TargetMode="External"/><Relationship Id="rId3" Type="http://schemas.openxmlformats.org/officeDocument/2006/relationships/image" Target="../media/image1.tif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antidoping@rollersports.org" TargetMode="External"/><Relationship Id="rId3" Type="http://schemas.openxmlformats.org/officeDocument/2006/relationships/image" Target="../media/image1.tif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tif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rollersports.org/" TargetMode="External"/><Relationship Id="rId3" Type="http://schemas.openxmlformats.org/officeDocument/2006/relationships/image" Target="../media/image1.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tiff"/></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1.tiff"/><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Anti-Doping </a:t>
            </a:r>
            <a:r>
              <a:rPr lang="en-US" dirty="0" smtClean="0"/>
              <a:t>World Skate </a:t>
            </a:r>
            <a:r>
              <a:rPr lang="en-US" dirty="0" smtClean="0"/>
              <a:t>Congress</a:t>
            </a:r>
            <a:endParaRPr lang="en-US" dirty="0"/>
          </a:p>
        </p:txBody>
      </p:sp>
      <p:sp>
        <p:nvSpPr>
          <p:cNvPr id="3" name="Subtitle 2"/>
          <p:cNvSpPr>
            <a:spLocks noGrp="1"/>
          </p:cNvSpPr>
          <p:nvPr>
            <p:ph type="subTitle" idx="1"/>
          </p:nvPr>
        </p:nvSpPr>
        <p:spPr/>
        <p:txBody>
          <a:bodyPr/>
          <a:lstStyle/>
          <a:p>
            <a:r>
              <a:rPr lang="en-US" dirty="0" smtClean="0"/>
              <a:t>March 2017 </a:t>
            </a:r>
            <a:r>
              <a:rPr lang="en-US" dirty="0"/>
              <a:t>-</a:t>
            </a:r>
            <a:r>
              <a:rPr lang="en-US" dirty="0" smtClean="0"/>
              <a:t> Nanjing</a:t>
            </a:r>
            <a:endParaRPr lang="en-US" dirty="0"/>
          </a:p>
        </p:txBody>
      </p:sp>
      <p:sp>
        <p:nvSpPr>
          <p:cNvPr id="12" name="TextBox 11"/>
          <p:cNvSpPr txBox="1"/>
          <p:nvPr/>
        </p:nvSpPr>
        <p:spPr>
          <a:xfrm>
            <a:off x="869577" y="1182687"/>
            <a:ext cx="1362635" cy="92076"/>
          </a:xfrm>
          <a:prstGeom prst="rect">
            <a:avLst/>
          </a:prstGeom>
          <a:noFill/>
        </p:spPr>
        <p:txBody>
          <a:bodyPr wrap="square" rtlCol="0">
            <a:spAutoFit/>
          </a:bodyPr>
          <a:lstStyle/>
          <a:p>
            <a:endParaRPr lang="en-US" dirty="0"/>
          </a:p>
        </p:txBody>
      </p:sp>
      <p:pic>
        <p:nvPicPr>
          <p:cNvPr id="7" name="Picture 6"/>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537582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8541"/>
            <a:ext cx="10515600" cy="812147"/>
          </a:xfrm>
        </p:spPr>
        <p:txBody>
          <a:bodyPr>
            <a:normAutofit fontScale="90000"/>
          </a:bodyPr>
          <a:lstStyle/>
          <a:p>
            <a:r>
              <a:rPr lang="en-US" dirty="0" smtClean="0"/>
              <a:t/>
            </a:r>
            <a:br>
              <a:rPr lang="en-US" dirty="0" smtClean="0"/>
            </a:br>
            <a:r>
              <a:rPr lang="en-US" dirty="0" smtClean="0"/>
              <a:t>Therapeutic Use Exemption (1) (TUE)</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charset="2"/>
              <a:buChar char="Ø"/>
            </a:pPr>
            <a:endParaRPr lang="en-US" dirty="0" smtClean="0"/>
          </a:p>
          <a:p>
            <a:pPr>
              <a:buFont typeface="Wingdings" charset="2"/>
              <a:buChar char="Ø"/>
            </a:pPr>
            <a:r>
              <a:rPr lang="en-US" dirty="0" smtClean="0"/>
              <a:t>Some athletes suffer from illness that can only be treated with prohibited substances</a:t>
            </a:r>
          </a:p>
          <a:p>
            <a:pPr>
              <a:buFont typeface="Wingdings" charset="2"/>
              <a:buChar char="Ø"/>
            </a:pPr>
            <a:r>
              <a:rPr lang="en-US" dirty="0" smtClean="0"/>
              <a:t>Example a diabetic athlete requires  insulin for survival</a:t>
            </a:r>
          </a:p>
          <a:p>
            <a:pPr>
              <a:buFont typeface="Wingdings" charset="2"/>
              <a:buChar char="Ø"/>
            </a:pPr>
            <a:r>
              <a:rPr lang="en-US" dirty="0" smtClean="0"/>
              <a:t>Therapeutic use exemption is a mechanism by which an athlete can get permission to use a prohibited substance to treat an illness</a:t>
            </a:r>
          </a:p>
          <a:p>
            <a:pPr>
              <a:buFont typeface="Wingdings" charset="2"/>
              <a:buChar char="Ø"/>
            </a:pPr>
            <a:r>
              <a:rPr lang="en-US" dirty="0" smtClean="0"/>
              <a:t>All athletes competing in </a:t>
            </a:r>
            <a:r>
              <a:rPr lang="en-US" dirty="0" smtClean="0"/>
              <a:t>World Skate </a:t>
            </a:r>
            <a:r>
              <a:rPr lang="en-US" dirty="0" smtClean="0"/>
              <a:t>World Championship, who are using prohibited substances to treat medical conditions, must have a TUE approved in advance by </a:t>
            </a:r>
            <a:r>
              <a:rPr lang="en-US" dirty="0" smtClean="0"/>
              <a:t>World Skate</a:t>
            </a:r>
            <a:endParaRPr lang="en-US" dirty="0" smtClean="0"/>
          </a:p>
          <a:p>
            <a:pPr>
              <a:buFont typeface="Wingdings" charset="2"/>
              <a:buChar char="Ø"/>
            </a:pPr>
            <a:r>
              <a:rPr lang="en-US" dirty="0" smtClean="0"/>
              <a:t>A TUE issued by a NADO is acceptable provided it have been issued in accordance with international standards for TUE</a:t>
            </a:r>
          </a:p>
          <a:p>
            <a:pPr>
              <a:buFont typeface="Wingdings" charset="2"/>
              <a:buChar char="Ø"/>
            </a:pPr>
            <a:r>
              <a:rPr lang="en-US" dirty="0" smtClean="0"/>
              <a:t>Athletes competing in </a:t>
            </a:r>
            <a:r>
              <a:rPr lang="en-US" dirty="0" smtClean="0"/>
              <a:t>World Skate </a:t>
            </a:r>
            <a:r>
              <a:rPr lang="en-US" dirty="0" smtClean="0"/>
              <a:t>competitions, other than a World Championship, should have either a TUE </a:t>
            </a:r>
            <a:r>
              <a:rPr lang="en-US" dirty="0" smtClean="0"/>
              <a:t>approved </a:t>
            </a:r>
            <a:r>
              <a:rPr lang="en-US" dirty="0" smtClean="0"/>
              <a:t>by their NADO and/or prepare a medical file to apply for a retrospective TUE if tested</a:t>
            </a:r>
            <a:endParaRPr lang="en-US" dirty="0"/>
          </a:p>
        </p:txBody>
      </p:sp>
      <p:pic>
        <p:nvPicPr>
          <p:cNvPr id="5" name="Picture 4"/>
          <p:cNvPicPr/>
          <p:nvPr/>
        </p:nvPicPr>
        <p:blipFill>
          <a:blip r:embed="rId2"/>
          <a:stretch>
            <a:fillRect/>
          </a:stretch>
        </p:blipFill>
        <p:spPr>
          <a:xfrm>
            <a:off x="492312" y="266397"/>
            <a:ext cx="1739900" cy="635000"/>
          </a:xfrm>
          <a:prstGeom prst="rect">
            <a:avLst/>
          </a:prstGeom>
        </p:spPr>
      </p:pic>
    </p:spTree>
    <p:extLst>
      <p:ext uri="{BB962C8B-B14F-4D97-AF65-F5344CB8AC3E}">
        <p14:creationId xmlns:p14="http://schemas.microsoft.com/office/powerpoint/2010/main" val="264954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7882"/>
            <a:ext cx="10515600" cy="1152806"/>
          </a:xfrm>
        </p:spPr>
        <p:txBody>
          <a:bodyPr>
            <a:normAutofit fontScale="90000"/>
          </a:bodyPr>
          <a:lstStyle/>
          <a:p>
            <a:r>
              <a:rPr lang="en-US" dirty="0" smtClean="0"/>
              <a:t/>
            </a:r>
            <a:br>
              <a:rPr lang="en-US" dirty="0" smtClean="0"/>
            </a:br>
            <a:r>
              <a:rPr lang="en-US" dirty="0" smtClean="0"/>
              <a:t/>
            </a:r>
            <a:br>
              <a:rPr lang="en-US" dirty="0" smtClean="0"/>
            </a:br>
            <a:r>
              <a:rPr lang="en-US" dirty="0" smtClean="0"/>
              <a:t>Therapeutic Exemption (2) TUE</a:t>
            </a:r>
            <a:br>
              <a:rPr lang="en-US" dirty="0" smtClean="0"/>
            </a:br>
            <a:r>
              <a:rPr lang="en-US" dirty="0" smtClean="0"/>
              <a:t>How to Apply for a TUE</a:t>
            </a:r>
            <a:endParaRPr lang="en-US" dirty="0"/>
          </a:p>
        </p:txBody>
      </p:sp>
      <p:sp>
        <p:nvSpPr>
          <p:cNvPr id="3" name="Content Placeholder 2"/>
          <p:cNvSpPr>
            <a:spLocks noGrp="1"/>
          </p:cNvSpPr>
          <p:nvPr>
            <p:ph idx="1"/>
          </p:nvPr>
        </p:nvSpPr>
        <p:spPr/>
        <p:txBody>
          <a:bodyPr>
            <a:normAutofit fontScale="62500" lnSpcReduction="20000"/>
          </a:bodyPr>
          <a:lstStyle/>
          <a:p>
            <a:pPr>
              <a:buFont typeface="Wingdings" charset="2"/>
              <a:buChar char="Ø"/>
            </a:pPr>
            <a:endParaRPr lang="en-US" dirty="0" smtClean="0"/>
          </a:p>
          <a:p>
            <a:pPr>
              <a:buFont typeface="Wingdings" charset="2"/>
              <a:buChar char="Ø"/>
            </a:pPr>
            <a:endParaRPr lang="en-US" dirty="0" smtClean="0"/>
          </a:p>
          <a:p>
            <a:pPr>
              <a:buFont typeface="Wingdings" charset="2"/>
              <a:buChar char="Ø"/>
            </a:pPr>
            <a:r>
              <a:rPr lang="en-US" dirty="0" smtClean="0"/>
              <a:t>First check if the medication is prohibited </a:t>
            </a:r>
            <a:r>
              <a:rPr lang="en-US" dirty="0" smtClean="0">
                <a:hlinkClick r:id="rId2"/>
              </a:rPr>
              <a:t>www.globaldro.org</a:t>
            </a:r>
            <a:endParaRPr lang="en-US" dirty="0" smtClean="0"/>
          </a:p>
          <a:p>
            <a:pPr>
              <a:buFont typeface="Wingdings" charset="2"/>
              <a:buChar char="Ø"/>
            </a:pPr>
            <a:r>
              <a:rPr lang="en-US" dirty="0" smtClean="0"/>
              <a:t>Check if there is a permitted medication that could be used </a:t>
            </a:r>
          </a:p>
          <a:p>
            <a:pPr>
              <a:buFont typeface="Wingdings" charset="2"/>
              <a:buChar char="Ø"/>
            </a:pPr>
            <a:r>
              <a:rPr lang="en-US" dirty="0" smtClean="0"/>
              <a:t>Download the application form from </a:t>
            </a:r>
            <a:r>
              <a:rPr lang="en-US" dirty="0" smtClean="0"/>
              <a:t>World Skate </a:t>
            </a:r>
            <a:r>
              <a:rPr lang="en-US" dirty="0" smtClean="0"/>
              <a:t>webpage </a:t>
            </a:r>
            <a:r>
              <a:rPr lang="en-US" dirty="0" smtClean="0">
                <a:hlinkClick r:id="rId3"/>
              </a:rPr>
              <a:t>www.worldskate.org</a:t>
            </a:r>
            <a:r>
              <a:rPr lang="en-US" dirty="0" smtClean="0"/>
              <a:t> </a:t>
            </a:r>
            <a:r>
              <a:rPr lang="en-US" dirty="0" smtClean="0"/>
              <a:t>- sports medicine tab</a:t>
            </a:r>
          </a:p>
          <a:p>
            <a:pPr>
              <a:buFont typeface="Wingdings" charset="2"/>
              <a:buChar char="Ø"/>
            </a:pPr>
            <a:r>
              <a:rPr lang="en-US" dirty="0" smtClean="0"/>
              <a:t>Medical file must</a:t>
            </a:r>
          </a:p>
          <a:p>
            <a:pPr lvl="1">
              <a:buFont typeface="Wingdings" charset="2"/>
              <a:buChar char="Ø"/>
            </a:pPr>
            <a:r>
              <a:rPr lang="en-US" dirty="0" smtClean="0"/>
              <a:t>Have complete medical history including pathology and imaging provided by the treating doctor to support the diagnosis. </a:t>
            </a:r>
          </a:p>
          <a:p>
            <a:pPr lvl="1">
              <a:buFont typeface="Wingdings" charset="2"/>
              <a:buChar char="Ø"/>
            </a:pPr>
            <a:r>
              <a:rPr lang="en-US" dirty="0" smtClean="0"/>
              <a:t>Confirm that withholding medication would by injurious to athlete health and well being</a:t>
            </a:r>
          </a:p>
          <a:p>
            <a:pPr lvl="1">
              <a:buFont typeface="Wingdings" charset="2"/>
              <a:buChar char="Ø"/>
            </a:pPr>
            <a:r>
              <a:rPr lang="en-US" dirty="0" smtClean="0"/>
              <a:t>There is no treatment alternative that is not banned</a:t>
            </a:r>
          </a:p>
          <a:p>
            <a:pPr lvl="1">
              <a:buFont typeface="Wingdings" charset="2"/>
              <a:buChar char="Ø"/>
            </a:pPr>
            <a:r>
              <a:rPr lang="en-US" dirty="0" smtClean="0"/>
              <a:t>Athlete would not get an unfair advantage from taking the medication</a:t>
            </a:r>
          </a:p>
          <a:p>
            <a:pPr>
              <a:buFont typeface="Wingdings" charset="2"/>
              <a:buChar char="Ø"/>
            </a:pPr>
            <a:r>
              <a:rPr lang="en-US" dirty="0" smtClean="0"/>
              <a:t>Application must be at least 30 days in advance of the event is needed for consideration by TUE committee</a:t>
            </a:r>
          </a:p>
          <a:p>
            <a:pPr>
              <a:buFont typeface="Wingdings" charset="2"/>
              <a:buChar char="Ø"/>
            </a:pPr>
            <a:r>
              <a:rPr lang="en-US" dirty="0" smtClean="0"/>
              <a:t>A scribbled note from a doctor presented at the event is not acceptable for permission to use a prohibited substance</a:t>
            </a:r>
          </a:p>
          <a:p>
            <a:pPr lvl="1">
              <a:buFont typeface="Wingdings" charset="2"/>
              <a:buChar char="Ø"/>
            </a:pPr>
            <a:endParaRPr lang="en-US" dirty="0"/>
          </a:p>
        </p:txBody>
      </p:sp>
      <p:pic>
        <p:nvPicPr>
          <p:cNvPr id="5" name="Picture 4"/>
          <p:cNvPicPr/>
          <p:nvPr/>
        </p:nvPicPr>
        <p:blipFill>
          <a:blip r:embed="rId4"/>
          <a:stretch>
            <a:fillRect/>
          </a:stretch>
        </p:blipFill>
        <p:spPr>
          <a:xfrm>
            <a:off x="492312" y="266397"/>
            <a:ext cx="1739900" cy="635000"/>
          </a:xfrm>
          <a:prstGeom prst="rect">
            <a:avLst/>
          </a:prstGeom>
        </p:spPr>
      </p:pic>
    </p:spTree>
    <p:extLst>
      <p:ext uri="{BB962C8B-B14F-4D97-AF65-F5344CB8AC3E}">
        <p14:creationId xmlns:p14="http://schemas.microsoft.com/office/powerpoint/2010/main" val="290144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7176"/>
            <a:ext cx="10515600" cy="973512"/>
          </a:xfrm>
          <a:noFill/>
        </p:spPr>
        <p:txBody>
          <a:bodyPr>
            <a:normAutofit fontScale="90000"/>
          </a:bodyPr>
          <a:lstStyle/>
          <a:p>
            <a:r>
              <a:rPr lang="en-US" dirty="0" smtClean="0"/>
              <a:t/>
            </a:r>
            <a:br>
              <a:rPr lang="en-US" dirty="0" smtClean="0"/>
            </a:br>
            <a:r>
              <a:rPr lang="en-US" dirty="0" smtClean="0"/>
              <a:t>Asthma - a Word of Warning</a:t>
            </a:r>
            <a:endParaRPr lang="en-US" dirty="0"/>
          </a:p>
        </p:txBody>
      </p:sp>
      <p:sp>
        <p:nvSpPr>
          <p:cNvPr id="3" name="Content Placeholder 2"/>
          <p:cNvSpPr>
            <a:spLocks noGrp="1"/>
          </p:cNvSpPr>
          <p:nvPr>
            <p:ph idx="1"/>
          </p:nvPr>
        </p:nvSpPr>
        <p:spPr/>
        <p:txBody>
          <a:bodyPr>
            <a:normAutofit fontScale="55000" lnSpcReduction="20000"/>
          </a:bodyPr>
          <a:lstStyle/>
          <a:p>
            <a:pPr>
              <a:buFont typeface="Wingdings" charset="2"/>
              <a:buChar char="Ø"/>
            </a:pPr>
            <a:endParaRPr lang="en-US" dirty="0" smtClean="0"/>
          </a:p>
          <a:p>
            <a:pPr>
              <a:buFont typeface="Wingdings" charset="2"/>
              <a:buChar char="Ø"/>
            </a:pPr>
            <a:r>
              <a:rPr lang="en-US" dirty="0" smtClean="0"/>
              <a:t>There a three asthma relievers (beta agonist)that are permitted by WADA provided they are used to treat asthma in the dosage recommended by the manufacturer</a:t>
            </a:r>
          </a:p>
          <a:p>
            <a:pPr>
              <a:buFont typeface="Wingdings" charset="2"/>
              <a:buChar char="Ø"/>
            </a:pPr>
            <a:endParaRPr lang="en-US" dirty="0" smtClean="0"/>
          </a:p>
          <a:p>
            <a:pPr lvl="1">
              <a:buFont typeface="Wingdings" charset="2"/>
              <a:buChar char="Ø"/>
            </a:pPr>
            <a:r>
              <a:rPr lang="en-US" dirty="0" smtClean="0"/>
              <a:t>Salbutamol (</a:t>
            </a:r>
            <a:r>
              <a:rPr lang="en-US" dirty="0" err="1" smtClean="0"/>
              <a:t>ventolin</a:t>
            </a:r>
            <a:r>
              <a:rPr lang="en-US" dirty="0" smtClean="0"/>
              <a:t>, </a:t>
            </a:r>
            <a:r>
              <a:rPr lang="en-US" dirty="0" err="1" smtClean="0"/>
              <a:t>asmol</a:t>
            </a:r>
            <a:r>
              <a:rPr lang="en-US" dirty="0" smtClean="0"/>
              <a:t>)</a:t>
            </a:r>
          </a:p>
          <a:p>
            <a:pPr lvl="1">
              <a:buFont typeface="Wingdings" charset="2"/>
              <a:buChar char="Ø"/>
            </a:pPr>
            <a:r>
              <a:rPr lang="en-US" dirty="0" smtClean="0"/>
              <a:t>Salmeterol (</a:t>
            </a:r>
            <a:r>
              <a:rPr lang="en-US" dirty="0" err="1" smtClean="0"/>
              <a:t>seretide</a:t>
            </a:r>
            <a:r>
              <a:rPr lang="en-US" dirty="0" smtClean="0"/>
              <a:t>)</a:t>
            </a:r>
          </a:p>
          <a:p>
            <a:pPr lvl="1">
              <a:buFont typeface="Wingdings" charset="2"/>
              <a:buChar char="Ø"/>
            </a:pPr>
            <a:r>
              <a:rPr lang="en-US" dirty="0"/>
              <a:t>F</a:t>
            </a:r>
            <a:r>
              <a:rPr lang="en-US" dirty="0" smtClean="0"/>
              <a:t>ormoterol (</a:t>
            </a:r>
            <a:r>
              <a:rPr lang="en-US" dirty="0" err="1" smtClean="0"/>
              <a:t>foradile</a:t>
            </a:r>
            <a:r>
              <a:rPr lang="en-US" dirty="0" smtClean="0"/>
              <a:t> and </a:t>
            </a:r>
            <a:r>
              <a:rPr lang="en-US" dirty="0" err="1" smtClean="0"/>
              <a:t>symbicort</a:t>
            </a:r>
            <a:r>
              <a:rPr lang="en-US" dirty="0" smtClean="0"/>
              <a:t>)</a:t>
            </a:r>
          </a:p>
          <a:p>
            <a:pPr lvl="1">
              <a:buFont typeface="Wingdings" charset="2"/>
              <a:buChar char="Ø"/>
            </a:pPr>
            <a:endParaRPr lang="en-US" dirty="0"/>
          </a:p>
          <a:p>
            <a:pPr>
              <a:buFont typeface="Wingdings" charset="2"/>
              <a:buChar char="Ø"/>
            </a:pPr>
            <a:r>
              <a:rPr lang="en-US" dirty="0" smtClean="0"/>
              <a:t>Terbutaline (</a:t>
            </a:r>
            <a:r>
              <a:rPr lang="en-US" dirty="0" err="1" smtClean="0"/>
              <a:t>Bricanyl</a:t>
            </a:r>
            <a:r>
              <a:rPr lang="en-US" dirty="0" smtClean="0"/>
              <a:t>), which has been on the market for a long time as an asthma reliever, remains prohibited</a:t>
            </a:r>
          </a:p>
          <a:p>
            <a:pPr lvl="1">
              <a:buFont typeface="Wingdings" charset="2"/>
              <a:buChar char="Ø"/>
            </a:pPr>
            <a:endParaRPr lang="en-US" dirty="0"/>
          </a:p>
          <a:p>
            <a:pPr>
              <a:buFont typeface="Wingdings" charset="2"/>
              <a:buChar char="Ø"/>
            </a:pPr>
            <a:r>
              <a:rPr lang="en-US" dirty="0" smtClean="0"/>
              <a:t>Pharmaceutical companies have been heavily promoting other beta agonists to doctors including</a:t>
            </a:r>
          </a:p>
          <a:p>
            <a:pPr>
              <a:buFont typeface="Wingdings" charset="2"/>
              <a:buChar char="Ø"/>
            </a:pPr>
            <a:endParaRPr lang="en-US" dirty="0" smtClean="0"/>
          </a:p>
          <a:p>
            <a:pPr lvl="1">
              <a:buFont typeface="Wingdings" charset="2"/>
              <a:buChar char="Ø"/>
            </a:pPr>
            <a:r>
              <a:rPr lang="en-US" dirty="0" err="1" smtClean="0"/>
              <a:t>Indacaterol</a:t>
            </a:r>
            <a:r>
              <a:rPr lang="en-US" dirty="0" smtClean="0"/>
              <a:t> ( </a:t>
            </a:r>
            <a:r>
              <a:rPr lang="en-US" dirty="0" err="1" smtClean="0"/>
              <a:t>Onbrez</a:t>
            </a:r>
            <a:r>
              <a:rPr lang="en-US" dirty="0" smtClean="0"/>
              <a:t> with </a:t>
            </a:r>
            <a:r>
              <a:rPr lang="en-US" dirty="0" err="1" smtClean="0"/>
              <a:t>Breezhaler</a:t>
            </a:r>
            <a:r>
              <a:rPr lang="en-US" dirty="0" smtClean="0"/>
              <a:t>)</a:t>
            </a:r>
          </a:p>
          <a:p>
            <a:pPr lvl="1">
              <a:buFont typeface="Wingdings" charset="2"/>
              <a:buChar char="Ø"/>
            </a:pPr>
            <a:r>
              <a:rPr lang="en-US" dirty="0" err="1" smtClean="0"/>
              <a:t>Vilanterol</a:t>
            </a:r>
            <a:r>
              <a:rPr lang="en-US" dirty="0" smtClean="0"/>
              <a:t> (</a:t>
            </a:r>
            <a:r>
              <a:rPr lang="en-US" dirty="0" err="1" smtClean="0"/>
              <a:t>Breo</a:t>
            </a:r>
            <a:r>
              <a:rPr lang="en-US" dirty="0" smtClean="0"/>
              <a:t> with </a:t>
            </a:r>
            <a:r>
              <a:rPr lang="en-US" dirty="0" err="1" smtClean="0"/>
              <a:t>Ellipta</a:t>
            </a:r>
            <a:r>
              <a:rPr lang="en-US" dirty="0" smtClean="0"/>
              <a:t> device)</a:t>
            </a:r>
          </a:p>
          <a:p>
            <a:pPr lvl="1">
              <a:buFont typeface="Wingdings" charset="2"/>
              <a:buChar char="Ø"/>
            </a:pPr>
            <a:endParaRPr lang="en-US" dirty="0"/>
          </a:p>
          <a:p>
            <a:pPr>
              <a:buFont typeface="Wingdings" charset="2"/>
              <a:buChar char="Ø"/>
            </a:pPr>
            <a:r>
              <a:rPr lang="en-US" dirty="0" smtClean="0"/>
              <a:t>To reiterate, only the 3 beta agonists salbutamol, salmeterol and formoterol are permitted for doping control without TUE</a:t>
            </a:r>
          </a:p>
          <a:p>
            <a:pPr>
              <a:buFont typeface="Wingdings" charset="2"/>
              <a:buChar char="Ø"/>
            </a:pPr>
            <a:endParaRPr lang="en-US" dirty="0"/>
          </a:p>
        </p:txBody>
      </p:sp>
      <p:pic>
        <p:nvPicPr>
          <p:cNvPr id="5" name="Picture 4"/>
          <p:cNvPicPr/>
          <p:nvPr/>
        </p:nvPicPr>
        <p:blipFill>
          <a:blip r:embed="rId2"/>
          <a:stretch>
            <a:fillRect/>
          </a:stretch>
        </p:blipFill>
        <p:spPr>
          <a:xfrm>
            <a:off x="492312" y="266397"/>
            <a:ext cx="1739900" cy="635000"/>
          </a:xfrm>
          <a:prstGeom prst="rect">
            <a:avLst/>
          </a:prstGeom>
        </p:spPr>
      </p:pic>
    </p:spTree>
    <p:extLst>
      <p:ext uri="{BB962C8B-B14F-4D97-AF65-F5344CB8AC3E}">
        <p14:creationId xmlns:p14="http://schemas.microsoft.com/office/powerpoint/2010/main" val="946537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0612"/>
            <a:ext cx="10515600" cy="830076"/>
          </a:xfrm>
        </p:spPr>
        <p:txBody>
          <a:bodyPr>
            <a:normAutofit fontScale="90000"/>
          </a:bodyPr>
          <a:lstStyle/>
          <a:p>
            <a:r>
              <a:rPr lang="en-US" smtClean="0"/>
              <a:t/>
            </a:r>
            <a:br>
              <a:rPr lang="en-US" smtClean="0"/>
            </a:br>
            <a:r>
              <a:rPr lang="en-US" smtClean="0"/>
              <a:t>Supplements </a:t>
            </a:r>
            <a:r>
              <a:rPr lang="en-US" dirty="0" smtClean="0"/>
              <a:t>(1)</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charset="2"/>
              <a:buChar char="Ø"/>
            </a:pPr>
            <a:r>
              <a:rPr lang="en-US" dirty="0" smtClean="0"/>
              <a:t>1 in 5 supplements on sale in Australia for athletes contained a banned substance. This is same situation world wide</a:t>
            </a:r>
          </a:p>
          <a:p>
            <a:pPr>
              <a:buFont typeface="Wingdings" charset="2"/>
              <a:buChar char="Ø"/>
            </a:pPr>
            <a:r>
              <a:rPr lang="en-US" dirty="0" smtClean="0"/>
              <a:t>Evidence is that supplements don’t work or they contain a known banned substance</a:t>
            </a:r>
          </a:p>
          <a:p>
            <a:pPr>
              <a:buFont typeface="Wingdings" charset="2"/>
              <a:buChar char="Ø"/>
            </a:pPr>
            <a:r>
              <a:rPr lang="en-US" dirty="0" smtClean="0"/>
              <a:t>There is a bigger danger from supplements purchased on the internet. A positive test can be due to deliberate false labelling by the manufacturer, contamination of the product in manufacturing or use of alternative name</a:t>
            </a:r>
          </a:p>
          <a:p>
            <a:pPr>
              <a:buFont typeface="Wingdings" charset="2"/>
              <a:buChar char="Ø"/>
            </a:pPr>
            <a:r>
              <a:rPr lang="en-US" dirty="0" smtClean="0"/>
              <a:t>Supplements can be injurious to athlete health </a:t>
            </a:r>
            <a:r>
              <a:rPr lang="en-US" dirty="0" err="1" smtClean="0"/>
              <a:t>eg</a:t>
            </a:r>
            <a:r>
              <a:rPr lang="en-US" dirty="0" smtClean="0"/>
              <a:t> </a:t>
            </a:r>
            <a:r>
              <a:rPr lang="en-US" dirty="0" err="1" smtClean="0"/>
              <a:t>Oxyelite</a:t>
            </a:r>
            <a:r>
              <a:rPr lang="en-US" dirty="0" smtClean="0"/>
              <a:t> </a:t>
            </a:r>
            <a:r>
              <a:rPr lang="mr-IN" dirty="0" smtClean="0"/>
              <a:t>–</a:t>
            </a:r>
            <a:r>
              <a:rPr lang="en-US" dirty="0" smtClean="0"/>
              <a:t> 1 died, 2 required liver transplant</a:t>
            </a:r>
          </a:p>
          <a:p>
            <a:pPr>
              <a:buFont typeface="Wingdings" charset="2"/>
              <a:buChar char="Ø"/>
            </a:pPr>
            <a:r>
              <a:rPr lang="en-US" dirty="0" smtClean="0"/>
              <a:t>Remember the athlete can be tested any time and takes total responsibility for a prohibited substance in his sample whether deliberate doping or not</a:t>
            </a:r>
            <a:endParaRPr lang="en-US" dirty="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403990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9247"/>
            <a:ext cx="10515600" cy="753035"/>
          </a:xfrm>
        </p:spPr>
        <p:txBody>
          <a:bodyPr>
            <a:normAutofit fontScale="90000"/>
          </a:bodyPr>
          <a:lstStyle/>
          <a:p>
            <a:r>
              <a:rPr lang="en-US" smtClean="0"/>
              <a:t/>
            </a:r>
            <a:br>
              <a:rPr lang="en-US" smtClean="0"/>
            </a:br>
            <a:r>
              <a:rPr lang="en-US" smtClean="0"/>
              <a:t>Supplements </a:t>
            </a:r>
            <a:r>
              <a:rPr lang="en-US" dirty="0" smtClean="0"/>
              <a:t>(2)</a:t>
            </a:r>
            <a:endParaRPr lang="en-US" dirty="0"/>
          </a:p>
        </p:txBody>
      </p:sp>
      <p:sp>
        <p:nvSpPr>
          <p:cNvPr id="3" name="Content Placeholder 2"/>
          <p:cNvSpPr>
            <a:spLocks noGrp="1"/>
          </p:cNvSpPr>
          <p:nvPr>
            <p:ph idx="1"/>
          </p:nvPr>
        </p:nvSpPr>
        <p:spPr/>
        <p:txBody>
          <a:bodyPr>
            <a:normAutofit/>
          </a:bodyPr>
          <a:lstStyle/>
          <a:p>
            <a:pPr>
              <a:buFont typeface="Wingdings" charset="2"/>
              <a:buChar char="Ø"/>
            </a:pPr>
            <a:r>
              <a:rPr lang="en-US" dirty="0" smtClean="0"/>
              <a:t>High risk so why not consider alternatives</a:t>
            </a:r>
          </a:p>
          <a:p>
            <a:pPr lvl="1">
              <a:buFont typeface="Wingdings" charset="2"/>
              <a:buChar char="Ø"/>
            </a:pPr>
            <a:r>
              <a:rPr lang="en-US" dirty="0" smtClean="0"/>
              <a:t>Is the supplement really necessary</a:t>
            </a:r>
          </a:p>
          <a:p>
            <a:pPr>
              <a:buFont typeface="Wingdings" charset="2"/>
              <a:buChar char="Ø"/>
            </a:pPr>
            <a:r>
              <a:rPr lang="en-US" dirty="0" smtClean="0"/>
              <a:t>Would</a:t>
            </a:r>
          </a:p>
          <a:p>
            <a:pPr lvl="1">
              <a:buFont typeface="Wingdings" charset="2"/>
              <a:buChar char="Ø"/>
            </a:pPr>
            <a:r>
              <a:rPr lang="en-US" dirty="0" smtClean="0"/>
              <a:t>Improvement of diet help </a:t>
            </a:r>
            <a:r>
              <a:rPr lang="mr-IN" dirty="0" smtClean="0"/>
              <a:t>–</a:t>
            </a:r>
            <a:r>
              <a:rPr lang="en-US" dirty="0" smtClean="0"/>
              <a:t> consult dietician</a:t>
            </a:r>
          </a:p>
          <a:p>
            <a:pPr lvl="1">
              <a:buFont typeface="Wingdings" charset="2"/>
              <a:buChar char="Ø"/>
            </a:pPr>
            <a:r>
              <a:rPr lang="en-US" dirty="0" smtClean="0"/>
              <a:t>Adjust the training program</a:t>
            </a:r>
          </a:p>
          <a:p>
            <a:pPr lvl="1">
              <a:buFont typeface="Wingdings" charset="2"/>
              <a:buChar char="Ø"/>
            </a:pPr>
            <a:r>
              <a:rPr lang="en-US" dirty="0" smtClean="0"/>
              <a:t>If considered necessary then review Australian Institute of Sport web site </a:t>
            </a:r>
            <a:r>
              <a:rPr lang="en-AU" dirty="0">
                <a:hlinkClick r:id="rId2"/>
              </a:rPr>
              <a:t>www.ausport.gov.au/ais/nutrition/supplements/a-z_factsheets</a:t>
            </a:r>
            <a:r>
              <a:rPr lang="en-GB" dirty="0"/>
              <a:t> </a:t>
            </a:r>
            <a:endParaRPr lang="en-US" dirty="0" smtClean="0"/>
          </a:p>
          <a:p>
            <a:pPr lvl="1">
              <a:buFont typeface="Wingdings" charset="2"/>
              <a:buChar char="Ø"/>
            </a:pPr>
            <a:r>
              <a:rPr lang="en-US" dirty="0" smtClean="0"/>
              <a:t>Consider third party testing </a:t>
            </a:r>
            <a:r>
              <a:rPr lang="en-US" dirty="0" err="1" smtClean="0"/>
              <a:t>www.informed-sport.com</a:t>
            </a:r>
            <a:r>
              <a:rPr lang="en-US" dirty="0" smtClean="0"/>
              <a:t> which tests individual batches of supplements for prohibited substances</a:t>
            </a:r>
          </a:p>
          <a:p>
            <a:pPr lvl="1">
              <a:buFont typeface="Wingdings" charset="2"/>
              <a:buChar char="Ø"/>
            </a:pPr>
            <a:r>
              <a:rPr lang="en-US" dirty="0" smtClean="0"/>
              <a:t>No ADO will guarantee supplements are safe for doping control because their production is largely unregulated</a:t>
            </a:r>
            <a:endParaRPr lang="en-US" dirty="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708670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1761"/>
            <a:ext cx="10515600" cy="546380"/>
          </a:xfrm>
        </p:spPr>
        <p:txBody>
          <a:bodyPr>
            <a:normAutofit fontScale="90000"/>
          </a:bodyPr>
          <a:lstStyle/>
          <a:p>
            <a:r>
              <a:rPr lang="en-US" dirty="0" smtClean="0"/>
              <a:t/>
            </a:r>
            <a:br>
              <a:rPr lang="en-US" dirty="0" smtClean="0"/>
            </a:br>
            <a:r>
              <a:rPr lang="en-US" b="1" dirty="0" smtClean="0"/>
              <a:t>Consequences of Doping</a:t>
            </a:r>
            <a:endParaRPr lang="en-US" b="1" dirty="0"/>
          </a:p>
        </p:txBody>
      </p:sp>
      <p:sp>
        <p:nvSpPr>
          <p:cNvPr id="3" name="Content Placeholder 2"/>
          <p:cNvSpPr>
            <a:spLocks noGrp="1"/>
          </p:cNvSpPr>
          <p:nvPr>
            <p:ph idx="1"/>
          </p:nvPr>
        </p:nvSpPr>
        <p:spPr/>
        <p:txBody>
          <a:bodyPr/>
          <a:lstStyle/>
          <a:p>
            <a:pPr>
              <a:buFont typeface="Wingdings" charset="2"/>
              <a:buChar char="Ø"/>
            </a:pPr>
            <a:r>
              <a:rPr lang="en-US" dirty="0" smtClean="0"/>
              <a:t>Banned from all sport and sporting activities </a:t>
            </a:r>
            <a:r>
              <a:rPr lang="mr-IN" dirty="0" smtClean="0"/>
              <a:t>–</a:t>
            </a:r>
            <a:r>
              <a:rPr lang="en-US" dirty="0" smtClean="0"/>
              <a:t> not just </a:t>
            </a:r>
            <a:r>
              <a:rPr lang="en-US" dirty="0" err="1" smtClean="0"/>
              <a:t>rollersports</a:t>
            </a:r>
            <a:r>
              <a:rPr lang="en-US" dirty="0" smtClean="0"/>
              <a:t> </a:t>
            </a:r>
          </a:p>
          <a:p>
            <a:pPr>
              <a:buFont typeface="Wingdings" charset="2"/>
              <a:buChar char="Ø"/>
            </a:pPr>
            <a:r>
              <a:rPr lang="en-US" dirty="0" smtClean="0"/>
              <a:t>Loss of reputation and credibility including with friends, family and other athletes</a:t>
            </a:r>
          </a:p>
          <a:p>
            <a:pPr>
              <a:buFont typeface="Wingdings" charset="2"/>
              <a:buChar char="Ø"/>
            </a:pPr>
            <a:r>
              <a:rPr lang="en-US" dirty="0" smtClean="0"/>
              <a:t>Loss of sponsorship, and income from sport </a:t>
            </a:r>
            <a:r>
              <a:rPr lang="en-US" dirty="0" err="1" smtClean="0"/>
              <a:t>eg</a:t>
            </a:r>
            <a:r>
              <a:rPr lang="en-US" dirty="0" smtClean="0"/>
              <a:t> coaching</a:t>
            </a:r>
          </a:p>
          <a:p>
            <a:pPr>
              <a:buFont typeface="Wingdings" charset="2"/>
              <a:buChar char="Ø"/>
            </a:pPr>
            <a:r>
              <a:rPr lang="en-US" dirty="0" smtClean="0"/>
              <a:t>Serious health consequences</a:t>
            </a:r>
          </a:p>
          <a:p>
            <a:pPr>
              <a:buFont typeface="Wingdings" charset="2"/>
              <a:buChar char="Ø"/>
            </a:pPr>
            <a:r>
              <a:rPr lang="en-US" dirty="0" smtClean="0"/>
              <a:t>Compromises  “clean athletes”</a:t>
            </a:r>
          </a:p>
          <a:p>
            <a:pPr>
              <a:buFont typeface="Wingdings" charset="2"/>
              <a:buChar char="Ø"/>
            </a:pPr>
            <a:r>
              <a:rPr lang="en-US" dirty="0" smtClean="0"/>
              <a:t>Injurious to society, culture generally and sport</a:t>
            </a:r>
          </a:p>
          <a:p>
            <a:pPr>
              <a:buFont typeface="Wingdings" charset="2"/>
              <a:buChar char="Ø"/>
            </a:pPr>
            <a:r>
              <a:rPr lang="en-US" dirty="0" smtClean="0"/>
              <a:t>If we don’t have clean sport we don’t have anything</a:t>
            </a:r>
          </a:p>
          <a:p>
            <a:pPr>
              <a:buFont typeface="Wingdings" charset="2"/>
              <a:buChar char="Ø"/>
            </a:pPr>
            <a:endParaRPr lang="en-US" dirty="0"/>
          </a:p>
        </p:txBody>
      </p:sp>
      <p:pic>
        <p:nvPicPr>
          <p:cNvPr id="5" name="Picture 4"/>
          <p:cNvPicPr/>
          <p:nvPr/>
        </p:nvPicPr>
        <p:blipFill>
          <a:blip r:embed="rId2"/>
          <a:stretch>
            <a:fillRect/>
          </a:stretch>
        </p:blipFill>
        <p:spPr>
          <a:xfrm>
            <a:off x="492312" y="266397"/>
            <a:ext cx="1739900" cy="635000"/>
          </a:xfrm>
          <a:prstGeom prst="rect">
            <a:avLst/>
          </a:prstGeom>
        </p:spPr>
      </p:pic>
    </p:spTree>
    <p:extLst>
      <p:ext uri="{BB962C8B-B14F-4D97-AF65-F5344CB8AC3E}">
        <p14:creationId xmlns:p14="http://schemas.microsoft.com/office/powerpoint/2010/main" val="1263374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3035"/>
            <a:ext cx="10515600" cy="937653"/>
          </a:xfrm>
        </p:spPr>
        <p:txBody>
          <a:bodyPr>
            <a:normAutofit fontScale="90000"/>
          </a:bodyPr>
          <a:lstStyle/>
          <a:p>
            <a:r>
              <a:rPr lang="en-US" dirty="0" smtClean="0"/>
              <a:t/>
            </a:r>
            <a:br>
              <a:rPr lang="en-US" dirty="0" smtClean="0"/>
            </a:br>
            <a:r>
              <a:rPr lang="en-US" b="1" dirty="0" smtClean="0"/>
              <a:t>Conclusion</a:t>
            </a:r>
            <a:endParaRPr lang="en-US" b="1" dirty="0"/>
          </a:p>
        </p:txBody>
      </p:sp>
      <p:sp>
        <p:nvSpPr>
          <p:cNvPr id="3" name="Content Placeholder 2"/>
          <p:cNvSpPr>
            <a:spLocks noGrp="1"/>
          </p:cNvSpPr>
          <p:nvPr>
            <p:ph idx="1"/>
          </p:nvPr>
        </p:nvSpPr>
        <p:spPr/>
        <p:txBody>
          <a:bodyPr>
            <a:normAutofit/>
          </a:bodyPr>
          <a:lstStyle/>
          <a:p>
            <a:pPr>
              <a:buFont typeface="Wingdings" charset="2"/>
              <a:buChar char="Ø"/>
            </a:pPr>
            <a:r>
              <a:rPr lang="en-US" dirty="0" smtClean="0"/>
              <a:t>It is most important that we work together to support the clean athlete</a:t>
            </a:r>
          </a:p>
          <a:p>
            <a:pPr>
              <a:buFont typeface="Wingdings" charset="2"/>
              <a:buChar char="Ø"/>
            </a:pPr>
            <a:r>
              <a:rPr lang="en-US" dirty="0" smtClean="0"/>
              <a:t>I am always available to answer questions </a:t>
            </a:r>
            <a:r>
              <a:rPr lang="en-US" dirty="0" smtClean="0">
                <a:hlinkClick r:id="rId2"/>
              </a:rPr>
              <a:t>antidoping@worldskate.org</a:t>
            </a:r>
            <a:endParaRPr lang="en-US" dirty="0" smtClean="0"/>
          </a:p>
          <a:p>
            <a:pPr>
              <a:buFont typeface="Wingdings" charset="2"/>
              <a:buChar char="Ø"/>
            </a:pPr>
            <a:r>
              <a:rPr lang="en-US" dirty="0" smtClean="0"/>
              <a:t>I </a:t>
            </a:r>
            <a:r>
              <a:rPr lang="en-US" dirty="0" smtClean="0"/>
              <a:t>hope you take advantage of the learning programs to be more informed and to have some fun</a:t>
            </a:r>
          </a:p>
          <a:p>
            <a:endParaRPr lang="en-US" dirty="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662056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Some </a:t>
            </a:r>
            <a:r>
              <a:rPr lang="en-US" dirty="0" smtClean="0"/>
              <a:t>Videos</a:t>
            </a:r>
            <a:endParaRPr lang="en-US" dirty="0"/>
          </a:p>
        </p:txBody>
      </p:sp>
      <p:sp>
        <p:nvSpPr>
          <p:cNvPr id="3" name="Content Placeholder 2"/>
          <p:cNvSpPr>
            <a:spLocks noGrp="1"/>
          </p:cNvSpPr>
          <p:nvPr>
            <p:ph idx="1"/>
          </p:nvPr>
        </p:nvSpPr>
        <p:spPr>
          <a:xfrm>
            <a:off x="838200" y="1856622"/>
            <a:ext cx="10515600" cy="4351338"/>
          </a:xfrm>
        </p:spPr>
        <p:txBody>
          <a:bodyPr/>
          <a:lstStyle/>
          <a:p>
            <a:pPr marL="0" lvl="0" indent="0">
              <a:buNone/>
            </a:pPr>
            <a:r>
              <a:rPr lang="en-AU" dirty="0" smtClean="0">
                <a:solidFill>
                  <a:srgbClr val="C00000"/>
                </a:solidFill>
                <a:latin typeface="Arial" charset="0"/>
                <a:ea typeface="ＭＳ Ｐゴシック" charset="-128"/>
              </a:rPr>
              <a:t>Doping Control Process</a:t>
            </a:r>
          </a:p>
          <a:p>
            <a:pPr lvl="0"/>
            <a:r>
              <a:rPr lang="en-AU" dirty="0" smtClean="0">
                <a:solidFill>
                  <a:srgbClr val="000000"/>
                </a:solidFill>
                <a:latin typeface="Arial" charset="0"/>
                <a:ea typeface="ＭＳ Ｐゴシック" charset="-128"/>
              </a:rPr>
              <a:t>https</a:t>
            </a:r>
            <a:r>
              <a:rPr lang="en-AU" dirty="0">
                <a:solidFill>
                  <a:srgbClr val="000000"/>
                </a:solidFill>
                <a:latin typeface="Arial" charset="0"/>
                <a:ea typeface="ＭＳ Ｐゴシック" charset="-128"/>
              </a:rPr>
              <a:t>://</a:t>
            </a:r>
            <a:r>
              <a:rPr lang="en-AU" dirty="0" err="1">
                <a:solidFill>
                  <a:srgbClr val="000000"/>
                </a:solidFill>
                <a:latin typeface="Arial" charset="0"/>
                <a:ea typeface="ＭＳ Ｐゴシック" charset="-128"/>
              </a:rPr>
              <a:t>www.youtube.com</a:t>
            </a:r>
            <a:r>
              <a:rPr lang="en-AU" dirty="0">
                <a:solidFill>
                  <a:srgbClr val="000000"/>
                </a:solidFill>
                <a:latin typeface="Arial" charset="0"/>
                <a:ea typeface="ＭＳ Ｐゴシック" charset="-128"/>
              </a:rPr>
              <a:t>/</a:t>
            </a:r>
            <a:r>
              <a:rPr lang="en-AU" dirty="0" err="1">
                <a:solidFill>
                  <a:srgbClr val="000000"/>
                </a:solidFill>
                <a:latin typeface="Arial" charset="0"/>
                <a:ea typeface="ＭＳ Ｐゴシック" charset="-128"/>
              </a:rPr>
              <a:t>watch?v</a:t>
            </a:r>
            <a:r>
              <a:rPr lang="en-AU" dirty="0">
                <a:solidFill>
                  <a:srgbClr val="000000"/>
                </a:solidFill>
                <a:latin typeface="Arial" charset="0"/>
                <a:ea typeface="ＭＳ Ｐゴシック" charset="-128"/>
              </a:rPr>
              <a:t>=_p849msht_A </a:t>
            </a:r>
            <a:r>
              <a:rPr lang="en-US" dirty="0">
                <a:solidFill>
                  <a:srgbClr val="000000"/>
                </a:solidFill>
                <a:latin typeface="Arial" charset="0"/>
                <a:ea typeface="ＭＳ Ｐゴシック" charset="-128"/>
              </a:rPr>
              <a:t> </a:t>
            </a:r>
            <a:endParaRPr lang="en-US" dirty="0" smtClean="0">
              <a:solidFill>
                <a:srgbClr val="000000"/>
              </a:solidFill>
              <a:latin typeface="Arial" charset="0"/>
              <a:ea typeface="ＭＳ Ｐゴシック" charset="-128"/>
            </a:endParaRPr>
          </a:p>
          <a:p>
            <a:pPr marL="0" lvl="0" indent="0">
              <a:buNone/>
            </a:pPr>
            <a:r>
              <a:rPr lang="en-US" dirty="0" smtClean="0">
                <a:solidFill>
                  <a:srgbClr val="C00000"/>
                </a:solidFill>
                <a:latin typeface="Arial" charset="0"/>
                <a:ea typeface="ＭＳ Ｐゴシック" charset="-128"/>
              </a:rPr>
              <a:t>Some tips from athletes</a:t>
            </a:r>
            <a:endParaRPr lang="en-AU" dirty="0">
              <a:solidFill>
                <a:srgbClr val="C00000"/>
              </a:solidFill>
              <a:latin typeface="Arial" charset="0"/>
              <a:ea typeface="ＭＳ Ｐゴシック" charset="-128"/>
            </a:endParaRPr>
          </a:p>
          <a:p>
            <a:r>
              <a:rPr lang="en-AU" b="0" baseline="0" dirty="0" smtClean="0"/>
              <a:t>https://</a:t>
            </a:r>
            <a:r>
              <a:rPr lang="en-AU" b="0" baseline="0" dirty="0" err="1" smtClean="0"/>
              <a:t>www.youtube.com</a:t>
            </a:r>
            <a:r>
              <a:rPr lang="en-AU" b="0" baseline="0" dirty="0" smtClean="0"/>
              <a:t>/</a:t>
            </a:r>
            <a:r>
              <a:rPr lang="en-AU" b="0" baseline="0" dirty="0" err="1" smtClean="0"/>
              <a:t>watch?v</a:t>
            </a:r>
            <a:r>
              <a:rPr lang="en-AU" b="0" baseline="0" dirty="0" smtClean="0"/>
              <a:t>=pkLugC1B9tw </a:t>
            </a:r>
          </a:p>
          <a:p>
            <a:pPr marL="0" indent="0">
              <a:buNone/>
            </a:pPr>
            <a:r>
              <a:rPr lang="en-AU" dirty="0" smtClean="0">
                <a:solidFill>
                  <a:srgbClr val="C00000"/>
                </a:solidFill>
              </a:rPr>
              <a:t>Athletes talk about supplements</a:t>
            </a:r>
            <a:endParaRPr lang="en-AU" b="0" baseline="0" dirty="0" smtClean="0">
              <a:solidFill>
                <a:srgbClr val="C00000"/>
              </a:solidFill>
            </a:endParaRPr>
          </a:p>
          <a:p>
            <a:r>
              <a:rPr lang="en-AU" baseline="0" dirty="0" smtClean="0"/>
              <a:t>https://</a:t>
            </a:r>
            <a:r>
              <a:rPr lang="en-AU" baseline="0" dirty="0" err="1" smtClean="0"/>
              <a:t>www.youtube.com</a:t>
            </a:r>
            <a:r>
              <a:rPr lang="en-AU" baseline="0" dirty="0" smtClean="0"/>
              <a:t>/</a:t>
            </a:r>
            <a:r>
              <a:rPr lang="en-AU" baseline="0" dirty="0" err="1" smtClean="0"/>
              <a:t>watch?v</a:t>
            </a:r>
            <a:r>
              <a:rPr lang="en-AU" baseline="0" dirty="0" smtClean="0"/>
              <a:t>=hR4zHEmRfjY</a:t>
            </a:r>
          </a:p>
          <a:p>
            <a:pPr marL="0" indent="0">
              <a:buNone/>
            </a:pPr>
            <a:r>
              <a:rPr lang="en-AU" b="1" i="1" dirty="0" smtClean="0">
                <a:solidFill>
                  <a:schemeClr val="accent6"/>
                </a:solidFill>
              </a:rPr>
              <a:t>These links take you to other videos that are well worth watching</a:t>
            </a:r>
          </a:p>
          <a:p>
            <a:endParaRPr lang="en-US" dirty="0"/>
          </a:p>
        </p:txBody>
      </p:sp>
      <p:sp>
        <p:nvSpPr>
          <p:cNvPr id="4" name="Rectangle 3"/>
          <p:cNvSpPr/>
          <p:nvPr/>
        </p:nvSpPr>
        <p:spPr>
          <a:xfrm>
            <a:off x="1224366" y="2557220"/>
            <a:ext cx="7368696" cy="369332"/>
          </a:xfrm>
          <a:prstGeom prst="rect">
            <a:avLst/>
          </a:prstGeom>
        </p:spPr>
        <p:txBody>
          <a:bodyPr wrap="square">
            <a:spAutoFit/>
          </a:bodyPr>
          <a:lstStyle/>
          <a:p>
            <a:pPr>
              <a:spcBef>
                <a:spcPct val="0"/>
              </a:spcBef>
            </a:pPr>
            <a:endParaRPr lang="en-AU" b="0" baseline="0" dirty="0" smtClean="0"/>
          </a:p>
        </p:txBody>
      </p:sp>
      <p:pic>
        <p:nvPicPr>
          <p:cNvPr id="5" name="Picture 4"/>
          <p:cNvPicPr/>
          <p:nvPr/>
        </p:nvPicPr>
        <p:blipFill>
          <a:blip r:embed="rId3"/>
          <a:stretch>
            <a:fillRect/>
          </a:stretch>
        </p:blipFill>
        <p:spPr>
          <a:xfrm>
            <a:off x="492312" y="266397"/>
            <a:ext cx="1569952" cy="589637"/>
          </a:xfrm>
          <a:prstGeom prst="rect">
            <a:avLst/>
          </a:prstGeom>
        </p:spPr>
      </p:pic>
    </p:spTree>
    <p:extLst>
      <p:ext uri="{BB962C8B-B14F-4D97-AF65-F5344CB8AC3E}">
        <p14:creationId xmlns:p14="http://schemas.microsoft.com/office/powerpoint/2010/main" val="11162896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8688"/>
            <a:ext cx="10515600" cy="762000"/>
          </a:xfrm>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I am pleased to be able to talk with all of you, the leaders in </a:t>
            </a:r>
            <a:r>
              <a:rPr lang="en-US" dirty="0" err="1" smtClean="0"/>
              <a:t>Rollersports</a:t>
            </a:r>
            <a:r>
              <a:rPr lang="en-US" dirty="0" smtClean="0"/>
              <a:t>, to help develop a culture within </a:t>
            </a:r>
            <a:r>
              <a:rPr lang="en-US" dirty="0" smtClean="0"/>
              <a:t>World Skate </a:t>
            </a:r>
            <a:r>
              <a:rPr lang="en-US" dirty="0" smtClean="0"/>
              <a:t>that:</a:t>
            </a:r>
          </a:p>
          <a:p>
            <a:pPr marL="0" indent="0">
              <a:buNone/>
            </a:pPr>
            <a:endParaRPr lang="en-US" dirty="0" smtClean="0"/>
          </a:p>
          <a:p>
            <a:pPr>
              <a:buFont typeface="Wingdings" charset="2"/>
              <a:buChar char="Ø"/>
            </a:pPr>
            <a:r>
              <a:rPr lang="en-US" dirty="0" smtClean="0"/>
              <a:t> deliberate doping is not OK </a:t>
            </a:r>
          </a:p>
          <a:p>
            <a:pPr>
              <a:buFont typeface="Wingdings" charset="2"/>
              <a:buChar char="Ø"/>
            </a:pPr>
            <a:endParaRPr lang="en-US" dirty="0" smtClean="0"/>
          </a:p>
          <a:p>
            <a:pPr marL="0" indent="0">
              <a:buNone/>
            </a:pPr>
            <a:r>
              <a:rPr lang="en-US" dirty="0" smtClean="0"/>
              <a:t>And</a:t>
            </a:r>
          </a:p>
          <a:p>
            <a:pPr marL="0" indent="0">
              <a:buNone/>
            </a:pPr>
            <a:endParaRPr lang="en-US" dirty="0" smtClean="0"/>
          </a:p>
          <a:p>
            <a:pPr>
              <a:buFont typeface="Wingdings" charset="2"/>
              <a:buChar char="Ø"/>
            </a:pPr>
            <a:r>
              <a:rPr lang="en-US" dirty="0" smtClean="0"/>
              <a:t>no person is sanctioned because of a mistake</a:t>
            </a:r>
            <a:r>
              <a:rPr lang="en-US" sz="3200" dirty="0" smtClean="0"/>
              <a:t>.</a:t>
            </a:r>
          </a:p>
          <a:p>
            <a:pPr marL="0" indent="0">
              <a:buNone/>
            </a:pPr>
            <a:endParaRPr lang="en-US" dirty="0"/>
          </a:p>
          <a:p>
            <a:pPr marL="0" indent="0">
              <a:buNone/>
            </a:pPr>
            <a:endParaRPr lang="en-US" dirty="0" smtClean="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11529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8688"/>
            <a:ext cx="10515600" cy="762000"/>
          </a:xfrm>
        </p:spPr>
        <p:txBody>
          <a:bodyPr>
            <a:normAutofit fontScale="90000"/>
          </a:bodyPr>
          <a:lstStyle/>
          <a:p>
            <a:r>
              <a:rPr lang="en-US" smtClean="0"/>
              <a:t/>
            </a:r>
            <a:br>
              <a:rPr lang="en-US" smtClean="0"/>
            </a:br>
            <a:r>
              <a:rPr lang="en-US" smtClean="0"/>
              <a:t>Topics </a:t>
            </a:r>
            <a:r>
              <a:rPr lang="en-US" dirty="0" smtClean="0"/>
              <a:t>of Presentation</a:t>
            </a:r>
            <a:endParaRPr lang="en-US" dirty="0"/>
          </a:p>
        </p:txBody>
      </p:sp>
      <p:sp>
        <p:nvSpPr>
          <p:cNvPr id="3" name="Content Placeholder 2"/>
          <p:cNvSpPr>
            <a:spLocks noGrp="1"/>
          </p:cNvSpPr>
          <p:nvPr>
            <p:ph idx="1"/>
          </p:nvPr>
        </p:nvSpPr>
        <p:spPr/>
        <p:txBody>
          <a:bodyPr/>
          <a:lstStyle/>
          <a:p>
            <a:pPr>
              <a:buFont typeface="Wingdings" charset="2"/>
              <a:buChar char="Ø"/>
            </a:pPr>
            <a:endParaRPr lang="en-US" dirty="0" smtClean="0"/>
          </a:p>
          <a:p>
            <a:pPr>
              <a:buFont typeface="Wingdings" charset="2"/>
              <a:buChar char="Ø"/>
            </a:pPr>
            <a:r>
              <a:rPr lang="en-US" dirty="0" smtClean="0"/>
              <a:t>World Skate </a:t>
            </a:r>
            <a:r>
              <a:rPr lang="en-US" dirty="0" smtClean="0"/>
              <a:t>License</a:t>
            </a:r>
          </a:p>
          <a:p>
            <a:pPr>
              <a:buFont typeface="Wingdings" charset="2"/>
              <a:buChar char="Ø"/>
            </a:pPr>
            <a:r>
              <a:rPr lang="en-US" dirty="0" smtClean="0"/>
              <a:t>Anti-doping Rule Violations (10 possible types)</a:t>
            </a:r>
          </a:p>
          <a:p>
            <a:pPr>
              <a:buFont typeface="Wingdings" charset="2"/>
              <a:buChar char="Ø"/>
            </a:pPr>
            <a:r>
              <a:rPr lang="en-US" dirty="0" smtClean="0"/>
              <a:t>Prohibited List</a:t>
            </a:r>
          </a:p>
          <a:p>
            <a:pPr>
              <a:buFont typeface="Wingdings" charset="2"/>
              <a:buChar char="Ø"/>
            </a:pPr>
            <a:r>
              <a:rPr lang="en-US" dirty="0" smtClean="0"/>
              <a:t>Certificate of completion education</a:t>
            </a:r>
          </a:p>
          <a:p>
            <a:pPr>
              <a:buFont typeface="Wingdings" charset="2"/>
              <a:buChar char="Ø"/>
            </a:pPr>
            <a:r>
              <a:rPr lang="en-US" dirty="0" smtClean="0"/>
              <a:t>Therapeutic Use Exemption (TUE)</a:t>
            </a:r>
          </a:p>
          <a:p>
            <a:pPr>
              <a:buFont typeface="Wingdings" charset="2"/>
              <a:buChar char="Ø"/>
            </a:pPr>
            <a:r>
              <a:rPr lang="en-US" dirty="0" smtClean="0"/>
              <a:t>Asthma medications </a:t>
            </a:r>
            <a:r>
              <a:rPr lang="mr-IN" dirty="0" smtClean="0"/>
              <a:t>–</a:t>
            </a:r>
            <a:r>
              <a:rPr lang="en-US" dirty="0" smtClean="0"/>
              <a:t> an update</a:t>
            </a:r>
          </a:p>
          <a:p>
            <a:pPr>
              <a:buFont typeface="Wingdings" charset="2"/>
              <a:buChar char="Ø"/>
            </a:pPr>
            <a:r>
              <a:rPr lang="en-US" dirty="0" smtClean="0"/>
              <a:t>Dangers of Supplement use</a:t>
            </a:r>
            <a:endParaRPr lang="en-US" dirty="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2046380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0259"/>
            <a:ext cx="10515600" cy="740429"/>
          </a:xfrm>
        </p:spPr>
        <p:txBody>
          <a:bodyPr>
            <a:normAutofit fontScale="90000"/>
          </a:bodyPr>
          <a:lstStyle/>
          <a:p>
            <a:r>
              <a:rPr lang="en-US" dirty="0" smtClean="0"/>
              <a:t/>
            </a:r>
            <a:br>
              <a:rPr lang="en-US" dirty="0" smtClean="0"/>
            </a:br>
            <a:r>
              <a:rPr lang="en-US" dirty="0" smtClean="0"/>
              <a:t/>
            </a:r>
            <a:br>
              <a:rPr lang="en-US" dirty="0" smtClean="0"/>
            </a:br>
            <a:r>
              <a:rPr lang="en-US" dirty="0" smtClean="0"/>
              <a:t>World Skate </a:t>
            </a:r>
            <a:r>
              <a:rPr lang="en-US" dirty="0" smtClean="0"/>
              <a:t>License</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a:buFont typeface="Wingdings" charset="2"/>
              <a:buChar char="Ø"/>
            </a:pPr>
            <a:endParaRPr lang="en-US" dirty="0" smtClean="0"/>
          </a:p>
          <a:p>
            <a:pPr>
              <a:buFont typeface="Wingdings" charset="2"/>
              <a:buChar char="Ø"/>
            </a:pPr>
            <a:r>
              <a:rPr lang="en-US" dirty="0" smtClean="0"/>
              <a:t>The form is provided with nomination forms for </a:t>
            </a:r>
            <a:r>
              <a:rPr lang="en-US" dirty="0" smtClean="0"/>
              <a:t>World Skate World Championship</a:t>
            </a:r>
            <a:endParaRPr lang="en-US" dirty="0" smtClean="0"/>
          </a:p>
          <a:p>
            <a:pPr>
              <a:buFont typeface="Wingdings" charset="2"/>
              <a:buChar char="Ø"/>
            </a:pPr>
            <a:r>
              <a:rPr lang="en-US" dirty="0" smtClean="0"/>
              <a:t>This form must be completed by athletes and support personnel when nominating for accreditation at a </a:t>
            </a:r>
            <a:r>
              <a:rPr lang="en-US" dirty="0" smtClean="0"/>
              <a:t>World Skate </a:t>
            </a:r>
            <a:r>
              <a:rPr lang="en-US" dirty="0" smtClean="0"/>
              <a:t>World Championship</a:t>
            </a:r>
          </a:p>
          <a:p>
            <a:pPr>
              <a:buFont typeface="Wingdings" charset="2"/>
              <a:buChar char="Ø"/>
            </a:pPr>
            <a:r>
              <a:rPr lang="en-US" dirty="0" smtClean="0"/>
              <a:t>If you don’t have the form please download it from the </a:t>
            </a:r>
            <a:r>
              <a:rPr lang="en-US" dirty="0" err="1" smtClean="0"/>
              <a:t>Rollersports</a:t>
            </a:r>
            <a:r>
              <a:rPr lang="en-US" dirty="0" smtClean="0"/>
              <a:t> website </a:t>
            </a:r>
            <a:r>
              <a:rPr lang="en-US" dirty="0" smtClean="0">
                <a:hlinkClick r:id="rId2"/>
              </a:rPr>
              <a:t>www.worldskate.org</a:t>
            </a:r>
            <a:r>
              <a:rPr lang="en-US" dirty="0" smtClean="0"/>
              <a:t>, sports medicine </a:t>
            </a:r>
            <a:r>
              <a:rPr lang="en-US" dirty="0" smtClean="0"/>
              <a:t>tab, application forms</a:t>
            </a:r>
            <a:endParaRPr lang="en-US" dirty="0" smtClean="0"/>
          </a:p>
          <a:p>
            <a:pPr>
              <a:buFont typeface="Wingdings" charset="2"/>
              <a:buChar char="Ø"/>
            </a:pPr>
            <a:r>
              <a:rPr lang="en-US" dirty="0" smtClean="0"/>
              <a:t>The signed form is confirmation that your accept the rules of </a:t>
            </a:r>
            <a:r>
              <a:rPr lang="en-US" dirty="0" err="1" smtClean="0"/>
              <a:t>antidoping</a:t>
            </a:r>
            <a:r>
              <a:rPr lang="en-US" dirty="0" smtClean="0"/>
              <a:t> and sharing of information between </a:t>
            </a:r>
            <a:r>
              <a:rPr lang="en-US" dirty="0" err="1" smtClean="0"/>
              <a:t>antidoping</a:t>
            </a:r>
            <a:r>
              <a:rPr lang="en-US" dirty="0" smtClean="0"/>
              <a:t> </a:t>
            </a:r>
            <a:r>
              <a:rPr lang="en-US" dirty="0" err="1" smtClean="0"/>
              <a:t>organisations</a:t>
            </a:r>
            <a:r>
              <a:rPr lang="en-US" dirty="0" smtClean="0"/>
              <a:t> (ADOs) on ADAMS </a:t>
            </a:r>
          </a:p>
          <a:p>
            <a:pPr>
              <a:buFont typeface="Wingdings" charset="2"/>
              <a:buChar char="Ø"/>
            </a:pPr>
            <a:r>
              <a:rPr lang="en-US" dirty="0" smtClean="0"/>
              <a:t>A parent or guardian must counter sign the form for minors (under 18 years).</a:t>
            </a:r>
          </a:p>
          <a:p>
            <a:pPr>
              <a:buFont typeface="Wingdings" charset="2"/>
              <a:buChar char="Ø"/>
            </a:pPr>
            <a:r>
              <a:rPr lang="en-US" dirty="0" smtClean="0"/>
              <a:t>ADAMS (anti-doping management system) is a computer based </a:t>
            </a:r>
            <a:r>
              <a:rPr lang="en-US" dirty="0" err="1" smtClean="0"/>
              <a:t>antidoping</a:t>
            </a:r>
            <a:r>
              <a:rPr lang="en-US" dirty="0" smtClean="0"/>
              <a:t> management system used by all ADOs including </a:t>
            </a:r>
            <a:r>
              <a:rPr lang="en-US" dirty="0" smtClean="0"/>
              <a:t>World Skate</a:t>
            </a:r>
            <a:endParaRPr lang="en-US" dirty="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333060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10515600" cy="776288"/>
          </a:xfrm>
        </p:spPr>
        <p:txBody>
          <a:bodyPr/>
          <a:lstStyle/>
          <a:p>
            <a:r>
              <a:rPr lang="en-US" dirty="0" smtClean="0"/>
              <a:t>Education </a:t>
            </a:r>
            <a:r>
              <a:rPr lang="mr-IN" dirty="0" smtClean="0"/>
              <a:t>–</a:t>
            </a:r>
            <a:r>
              <a:rPr lang="en-US" dirty="0" smtClean="0"/>
              <a:t> </a:t>
            </a:r>
            <a:r>
              <a:rPr lang="en-US" dirty="0" smtClean="0"/>
              <a:t>World Skate </a:t>
            </a:r>
            <a:r>
              <a:rPr lang="en-US" dirty="0" smtClean="0"/>
              <a:t>competition </a:t>
            </a:r>
            <a:r>
              <a:rPr lang="en-US" dirty="0" smtClean="0"/>
              <a:t>2018</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charset="2"/>
              <a:buChar char="Ø"/>
            </a:pPr>
            <a:r>
              <a:rPr lang="en-US" dirty="0" smtClean="0"/>
              <a:t>Athletes and support personnel must provide a certificate of education for accreditation to participate in a </a:t>
            </a:r>
            <a:r>
              <a:rPr lang="en-US" dirty="0" smtClean="0"/>
              <a:t>World Skate </a:t>
            </a:r>
            <a:r>
              <a:rPr lang="en-US" dirty="0"/>
              <a:t>W</a:t>
            </a:r>
            <a:r>
              <a:rPr lang="en-US" dirty="0" smtClean="0"/>
              <a:t>orld </a:t>
            </a:r>
            <a:r>
              <a:rPr lang="en-US" dirty="0"/>
              <a:t>C</a:t>
            </a:r>
            <a:r>
              <a:rPr lang="en-US" dirty="0" smtClean="0"/>
              <a:t>hampionship</a:t>
            </a:r>
          </a:p>
          <a:p>
            <a:pPr>
              <a:buFont typeface="Wingdings" charset="2"/>
              <a:buChar char="Ø"/>
            </a:pPr>
            <a:r>
              <a:rPr lang="en-US" dirty="0" smtClean="0"/>
              <a:t>E learning courses are available via WADA and National Anti-doping </a:t>
            </a:r>
            <a:r>
              <a:rPr lang="en-US" dirty="0" err="1" smtClean="0"/>
              <a:t>Organisations</a:t>
            </a:r>
            <a:r>
              <a:rPr lang="en-US" dirty="0" smtClean="0"/>
              <a:t> (NADOs). </a:t>
            </a:r>
          </a:p>
          <a:p>
            <a:pPr>
              <a:buFont typeface="Wingdings" charset="2"/>
              <a:buChar char="Ø"/>
            </a:pPr>
            <a:r>
              <a:rPr lang="en-US" dirty="0" smtClean="0"/>
              <a:t>E courses are available in many languages on WADA web site</a:t>
            </a:r>
          </a:p>
          <a:p>
            <a:pPr>
              <a:buFont typeface="Wingdings" charset="2"/>
              <a:buChar char="Ø"/>
            </a:pPr>
            <a:r>
              <a:rPr lang="en-US" dirty="0" smtClean="0"/>
              <a:t>There is a link to WADA courses on </a:t>
            </a:r>
            <a:r>
              <a:rPr lang="en-US" dirty="0" smtClean="0"/>
              <a:t>World Skate </a:t>
            </a:r>
            <a:r>
              <a:rPr lang="en-US" dirty="0" smtClean="0"/>
              <a:t>website </a:t>
            </a:r>
            <a:r>
              <a:rPr lang="en-US" dirty="0" err="1" smtClean="0"/>
              <a:t>www.worldskate.org</a:t>
            </a:r>
            <a:endParaRPr lang="en-US" dirty="0" smtClean="0"/>
          </a:p>
          <a:p>
            <a:pPr>
              <a:buFont typeface="Wingdings" charset="2"/>
              <a:buChar char="Ø"/>
            </a:pPr>
            <a:r>
              <a:rPr lang="en-US" dirty="0" smtClean="0"/>
              <a:t>Example ALPHA (Athlete Anti-Doping Learning </a:t>
            </a:r>
            <a:r>
              <a:rPr lang="en-US" dirty="0" err="1" smtClean="0"/>
              <a:t>Programme</a:t>
            </a:r>
            <a:r>
              <a:rPr lang="en-US" dirty="0" smtClean="0"/>
              <a:t> about Health and Anti-Doping) and play true quizzes</a:t>
            </a:r>
          </a:p>
          <a:p>
            <a:pPr>
              <a:buFont typeface="Wingdings" charset="2"/>
              <a:buChar char="Ø"/>
            </a:pPr>
            <a:r>
              <a:rPr lang="en-US" dirty="0" smtClean="0"/>
              <a:t>Anti-doping information is sent on a regular basis to National Federations for distribution to members</a:t>
            </a:r>
          </a:p>
          <a:p>
            <a:pPr>
              <a:buFont typeface="Wingdings" charset="2"/>
              <a:buChar char="Ø"/>
            </a:pPr>
            <a:r>
              <a:rPr lang="en-US" dirty="0" smtClean="0"/>
              <a:t>There is a link to WADA education </a:t>
            </a:r>
            <a:r>
              <a:rPr lang="en-US" dirty="0" err="1" smtClean="0"/>
              <a:t>programmes</a:t>
            </a:r>
            <a:r>
              <a:rPr lang="en-US" dirty="0" smtClean="0"/>
              <a:t> on the </a:t>
            </a:r>
            <a:r>
              <a:rPr lang="en-US" dirty="0" smtClean="0"/>
              <a:t>World Skate webpage</a:t>
            </a:r>
            <a:endParaRPr lang="en-US" dirty="0"/>
          </a:p>
        </p:txBody>
      </p:sp>
      <p:pic>
        <p:nvPicPr>
          <p:cNvPr id="5" name="Picture 4"/>
          <p:cNvPicPr/>
          <p:nvPr/>
        </p:nvPicPr>
        <p:blipFill>
          <a:blip r:embed="rId2"/>
          <a:stretch>
            <a:fillRect/>
          </a:stretch>
        </p:blipFill>
        <p:spPr>
          <a:xfrm>
            <a:off x="492312" y="266397"/>
            <a:ext cx="1739900" cy="635000"/>
          </a:xfrm>
          <a:prstGeom prst="rect">
            <a:avLst/>
          </a:prstGeom>
        </p:spPr>
      </p:pic>
    </p:spTree>
    <p:extLst>
      <p:ext uri="{BB962C8B-B14F-4D97-AF65-F5344CB8AC3E}">
        <p14:creationId xmlns:p14="http://schemas.microsoft.com/office/powerpoint/2010/main" val="1065597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8688"/>
            <a:ext cx="10515600" cy="762000"/>
          </a:xfrm>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838200" y="1322962"/>
            <a:ext cx="10515600" cy="4854001"/>
          </a:xfrm>
        </p:spPr>
        <p:txBody>
          <a:bodyPr>
            <a:normAutofit fontScale="77500" lnSpcReduction="20000"/>
          </a:bodyPr>
          <a:lstStyle/>
          <a:p>
            <a:pPr marL="0" indent="0">
              <a:buNone/>
            </a:pPr>
            <a:endParaRPr lang="en-US" dirty="0" smtClean="0"/>
          </a:p>
          <a:p>
            <a:pPr marL="0" indent="0">
              <a:buNone/>
            </a:pPr>
            <a:r>
              <a:rPr lang="en-US" dirty="0" smtClean="0"/>
              <a:t>You must be thinking why do coaches, doctors and administrators have to sign the license form and participate in education. Support personnel are not tested.</a:t>
            </a:r>
          </a:p>
          <a:p>
            <a:pPr marL="0" indent="0">
              <a:buNone/>
            </a:pPr>
            <a:endParaRPr lang="en-US" dirty="0" smtClean="0"/>
          </a:p>
          <a:p>
            <a:pPr marL="0" indent="0">
              <a:buNone/>
            </a:pPr>
            <a:r>
              <a:rPr lang="en-US" dirty="0"/>
              <a:t>The culture of the coach will strongly influence the </a:t>
            </a:r>
            <a:r>
              <a:rPr lang="en-US" dirty="0" smtClean="0"/>
              <a:t>decision of the athletes to dope or not.</a:t>
            </a:r>
          </a:p>
          <a:p>
            <a:pPr marL="0" indent="0">
              <a:buNone/>
            </a:pPr>
            <a:endParaRPr lang="en-US" dirty="0"/>
          </a:p>
          <a:p>
            <a:pPr marL="0" indent="0">
              <a:buNone/>
            </a:pPr>
            <a:r>
              <a:rPr lang="en-US" dirty="0" smtClean="0"/>
              <a:t>It is not necessary to be tested to have an </a:t>
            </a:r>
            <a:r>
              <a:rPr lang="en-US" dirty="0"/>
              <a:t>anti-doping rule violations </a:t>
            </a:r>
            <a:r>
              <a:rPr lang="en-US" dirty="0" smtClean="0"/>
              <a:t> (ADRV) against you</a:t>
            </a:r>
            <a:endParaRPr lang="en-US" dirty="0"/>
          </a:p>
          <a:p>
            <a:pPr marL="0" indent="0">
              <a:buNone/>
            </a:pPr>
            <a:endParaRPr lang="en-US" dirty="0"/>
          </a:p>
          <a:p>
            <a:pPr>
              <a:buFont typeface="Wingdings" charset="2"/>
              <a:buChar char="Ø"/>
            </a:pPr>
            <a:r>
              <a:rPr lang="en-US" dirty="0" smtClean="0"/>
              <a:t>There are 10 possible anti-doping rule violations (ADRV)</a:t>
            </a:r>
          </a:p>
          <a:p>
            <a:pPr>
              <a:buFont typeface="Wingdings" charset="2"/>
              <a:buChar char="Ø"/>
            </a:pPr>
            <a:r>
              <a:rPr lang="en-US" dirty="0" smtClean="0"/>
              <a:t>Only 1 depends on a positive test</a:t>
            </a:r>
          </a:p>
          <a:p>
            <a:pPr>
              <a:buFont typeface="Wingdings" charset="2"/>
              <a:buChar char="Ø"/>
            </a:pPr>
            <a:r>
              <a:rPr lang="en-US" dirty="0" smtClean="0"/>
              <a:t>5 apply to athletes</a:t>
            </a:r>
          </a:p>
          <a:p>
            <a:pPr>
              <a:buFont typeface="Wingdings" charset="2"/>
              <a:buChar char="Ø"/>
            </a:pPr>
            <a:r>
              <a:rPr lang="en-US" dirty="0" smtClean="0"/>
              <a:t>The other 5 apply to athletes and others</a:t>
            </a:r>
          </a:p>
          <a:p>
            <a:pPr>
              <a:buFont typeface="Wingdings" charset="2"/>
              <a:buChar char="Ø"/>
            </a:pPr>
            <a:endParaRPr lang="en-US" dirty="0"/>
          </a:p>
          <a:p>
            <a:pPr marL="0" indent="0">
              <a:buNone/>
            </a:pPr>
            <a:endParaRPr lang="en-US" dirty="0" smtClean="0"/>
          </a:p>
        </p:txBody>
      </p:sp>
      <p:pic>
        <p:nvPicPr>
          <p:cNvPr id="5" name="Picture 4"/>
          <p:cNvPicPr/>
          <p:nvPr/>
        </p:nvPicPr>
        <p:blipFill>
          <a:blip r:embed="rId3"/>
          <a:stretch>
            <a:fillRect/>
          </a:stretch>
        </p:blipFill>
        <p:spPr>
          <a:xfrm>
            <a:off x="492312" y="266397"/>
            <a:ext cx="1739900" cy="635000"/>
          </a:xfrm>
          <a:prstGeom prst="rect">
            <a:avLst/>
          </a:prstGeom>
        </p:spPr>
      </p:pic>
    </p:spTree>
    <p:extLst>
      <p:ext uri="{BB962C8B-B14F-4D97-AF65-F5344CB8AC3E}">
        <p14:creationId xmlns:p14="http://schemas.microsoft.com/office/powerpoint/2010/main" val="1633784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260648"/>
            <a:ext cx="8424936" cy="1143000"/>
          </a:xfrm>
          <a:effectLst/>
        </p:spPr>
        <p:txBody>
          <a:bodyPr>
            <a:normAutofit fontScale="90000"/>
          </a:bodyPr>
          <a:lstStyle/>
          <a:p>
            <a:r>
              <a:rPr lang="en-US" sz="6600" b="1" dirty="0">
                <a:ln w="12700">
                  <a:solidFill>
                    <a:schemeClr val="tx2">
                      <a:satMod val="155000"/>
                    </a:schemeClr>
                  </a:solidFill>
                  <a:prstDash val="solid"/>
                </a:ln>
                <a:solidFill>
                  <a:srgbClr val="2A6EBB"/>
                </a:solidFill>
                <a:latin typeface="Franklin Gothic Medium Cond" pitchFamily="34" charset="0"/>
              </a:rPr>
              <a:t>Anti-Doping Rule Violations</a:t>
            </a:r>
            <a:endParaRPr lang="en-AU" sz="6600" b="1" dirty="0">
              <a:ln w="12700">
                <a:solidFill>
                  <a:schemeClr val="tx2">
                    <a:satMod val="155000"/>
                  </a:schemeClr>
                </a:solidFill>
                <a:prstDash val="solid"/>
              </a:ln>
              <a:solidFill>
                <a:srgbClr val="2A6EBB"/>
              </a:solidFill>
              <a:latin typeface="Franklin Gothic Medium Cond" pitchFamily="34" charset="0"/>
            </a:endParaRPr>
          </a:p>
        </p:txBody>
      </p:sp>
      <p:graphicFrame>
        <p:nvGraphicFramePr>
          <p:cNvPr id="5" name="Diagram 4"/>
          <p:cNvGraphicFramePr/>
          <p:nvPr>
            <p:extLst/>
          </p:nvPr>
        </p:nvGraphicFramePr>
        <p:xfrm>
          <a:off x="1775520" y="1412776"/>
          <a:ext cx="8676456"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p:cNvPicPr/>
          <p:nvPr/>
        </p:nvPicPr>
        <p:blipFill>
          <a:blip r:embed="rId8"/>
          <a:stretch>
            <a:fillRect/>
          </a:stretch>
        </p:blipFill>
        <p:spPr>
          <a:xfrm>
            <a:off x="492312" y="266397"/>
            <a:ext cx="1427224" cy="472905"/>
          </a:xfrm>
          <a:prstGeom prst="rect">
            <a:avLst/>
          </a:prstGeom>
        </p:spPr>
      </p:pic>
    </p:spTree>
    <p:extLst>
      <p:ext uri="{BB962C8B-B14F-4D97-AF65-F5344CB8AC3E}">
        <p14:creationId xmlns:p14="http://schemas.microsoft.com/office/powerpoint/2010/main" val="894567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7176"/>
            <a:ext cx="10515600" cy="973512"/>
          </a:xfrm>
        </p:spPr>
        <p:txBody>
          <a:bodyPr>
            <a:normAutofit fontScale="90000"/>
          </a:bodyPr>
          <a:lstStyle/>
          <a:p>
            <a:r>
              <a:rPr lang="en-US" dirty="0" smtClean="0"/>
              <a:t/>
            </a:r>
            <a:br>
              <a:rPr lang="en-US" dirty="0" smtClean="0"/>
            </a:br>
            <a:r>
              <a:rPr lang="en-US" dirty="0" smtClean="0"/>
              <a:t>WADA Prohibited List </a:t>
            </a:r>
            <a:r>
              <a:rPr lang="en-US" dirty="0" smtClean="0"/>
              <a:t>2018</a:t>
            </a:r>
            <a:endParaRPr lang="en-US" dirty="0"/>
          </a:p>
        </p:txBody>
      </p:sp>
      <p:sp>
        <p:nvSpPr>
          <p:cNvPr id="3" name="Content Placeholder 2"/>
          <p:cNvSpPr>
            <a:spLocks noGrp="1"/>
          </p:cNvSpPr>
          <p:nvPr>
            <p:ph idx="1"/>
          </p:nvPr>
        </p:nvSpPr>
        <p:spPr/>
        <p:txBody>
          <a:bodyPr/>
          <a:lstStyle/>
          <a:p>
            <a:pPr>
              <a:buFont typeface="Wingdings" charset="2"/>
              <a:buChar char="Ø"/>
            </a:pPr>
            <a:endParaRPr lang="en-US" dirty="0" smtClean="0"/>
          </a:p>
          <a:p>
            <a:pPr>
              <a:buFont typeface="Wingdings" charset="2"/>
              <a:buChar char="Ø"/>
            </a:pPr>
            <a:r>
              <a:rPr lang="en-US" dirty="0" smtClean="0"/>
              <a:t>Can be downloaded from </a:t>
            </a:r>
            <a:r>
              <a:rPr lang="en-US" dirty="0" smtClean="0"/>
              <a:t>World Skate, </a:t>
            </a:r>
            <a:r>
              <a:rPr lang="en-US" dirty="0" smtClean="0"/>
              <a:t>NADO and/or WADA website</a:t>
            </a:r>
          </a:p>
          <a:p>
            <a:pPr>
              <a:buFont typeface="Wingdings" charset="2"/>
              <a:buChar char="Ø"/>
            </a:pPr>
            <a:r>
              <a:rPr lang="en-US" dirty="0" smtClean="0"/>
              <a:t>Lists substances and methods that are prohibited in sport</a:t>
            </a:r>
          </a:p>
          <a:p>
            <a:pPr>
              <a:buFont typeface="Wingdings" charset="2"/>
              <a:buChar char="Ø"/>
            </a:pPr>
            <a:r>
              <a:rPr lang="en-US" dirty="0" smtClean="0"/>
              <a:t>Some substances are prohibited at all times and some in competition only</a:t>
            </a:r>
          </a:p>
          <a:p>
            <a:pPr>
              <a:buFont typeface="Wingdings" charset="2"/>
              <a:buChar char="Ø"/>
            </a:pPr>
            <a:r>
              <a:rPr lang="en-US" dirty="0" smtClean="0"/>
              <a:t>Remember, if selected for a test, to list all substances taken, including supplements and naturopathic products, in the previous 7 days.</a:t>
            </a:r>
          </a:p>
          <a:p>
            <a:pPr>
              <a:buFont typeface="Wingdings" charset="2"/>
              <a:buChar char="Ø"/>
            </a:pPr>
            <a:endParaRPr lang="en-US" dirty="0"/>
          </a:p>
        </p:txBody>
      </p:sp>
      <p:pic>
        <p:nvPicPr>
          <p:cNvPr id="5" name="Picture 4"/>
          <p:cNvPicPr/>
          <p:nvPr/>
        </p:nvPicPr>
        <p:blipFill>
          <a:blip r:embed="rId2"/>
          <a:stretch>
            <a:fillRect/>
          </a:stretch>
        </p:blipFill>
        <p:spPr>
          <a:xfrm>
            <a:off x="492312" y="266397"/>
            <a:ext cx="1739900" cy="635000"/>
          </a:xfrm>
          <a:prstGeom prst="rect">
            <a:avLst/>
          </a:prstGeom>
        </p:spPr>
      </p:pic>
    </p:spTree>
    <p:extLst>
      <p:ext uri="{BB962C8B-B14F-4D97-AF65-F5344CB8AC3E}">
        <p14:creationId xmlns:p14="http://schemas.microsoft.com/office/powerpoint/2010/main" val="575448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260648"/>
            <a:ext cx="8424936" cy="1143000"/>
          </a:xfrm>
          <a:effectLst/>
        </p:spPr>
        <p:txBody>
          <a:bodyPr>
            <a:normAutofit/>
          </a:bodyPr>
          <a:lstStyle/>
          <a:p>
            <a:r>
              <a:rPr lang="en-US" sz="6600" b="1" dirty="0">
                <a:ln w="12700">
                  <a:solidFill>
                    <a:schemeClr val="tx2">
                      <a:satMod val="155000"/>
                    </a:schemeClr>
                  </a:solidFill>
                  <a:prstDash val="solid"/>
                </a:ln>
                <a:solidFill>
                  <a:srgbClr val="2A6EBB"/>
                </a:solidFill>
                <a:latin typeface="Franklin Gothic Medium Cond" pitchFamily="34" charset="0"/>
              </a:rPr>
              <a:t>The Prohibited List</a:t>
            </a:r>
            <a:endParaRPr lang="en-AU" sz="6600" b="1" dirty="0">
              <a:ln w="12700">
                <a:solidFill>
                  <a:schemeClr val="tx2">
                    <a:satMod val="155000"/>
                  </a:schemeClr>
                </a:solidFill>
                <a:prstDash val="solid"/>
              </a:ln>
              <a:solidFill>
                <a:srgbClr val="2A6EBB"/>
              </a:solidFill>
              <a:latin typeface="Franklin Gothic Medium Cond" pitchFamily="34" charset="0"/>
            </a:endParaRPr>
          </a:p>
        </p:txBody>
      </p:sp>
      <p:grpSp>
        <p:nvGrpSpPr>
          <p:cNvPr id="5" name="Group 1"/>
          <p:cNvGrpSpPr>
            <a:grpSpLocks/>
          </p:cNvGrpSpPr>
          <p:nvPr/>
        </p:nvGrpSpPr>
        <p:grpSpPr bwMode="auto">
          <a:xfrm>
            <a:off x="1768706" y="1726984"/>
            <a:ext cx="8719783" cy="3934264"/>
            <a:chOff x="107503" y="1099996"/>
            <a:chExt cx="8720221" cy="4345779"/>
          </a:xfrm>
        </p:grpSpPr>
        <p:sp>
          <p:nvSpPr>
            <p:cNvPr id="6" name="Freeform 5"/>
            <p:cNvSpPr/>
            <p:nvPr/>
          </p:nvSpPr>
          <p:spPr>
            <a:xfrm>
              <a:off x="123822" y="1099996"/>
              <a:ext cx="6255505" cy="528804"/>
            </a:xfrm>
            <a:custGeom>
              <a:avLst/>
              <a:gdLst>
                <a:gd name="connsiteX0" fmla="*/ 0 w 2945337"/>
                <a:gd name="connsiteY0" fmla="*/ 0 h 528804"/>
                <a:gd name="connsiteX1" fmla="*/ 2945337 w 2945337"/>
                <a:gd name="connsiteY1" fmla="*/ 0 h 528804"/>
                <a:gd name="connsiteX2" fmla="*/ 2945337 w 2945337"/>
                <a:gd name="connsiteY2" fmla="*/ 528804 h 528804"/>
                <a:gd name="connsiteX3" fmla="*/ 0 w 2945337"/>
                <a:gd name="connsiteY3" fmla="*/ 528804 h 528804"/>
                <a:gd name="connsiteX4" fmla="*/ 0 w 2945337"/>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5337" h="528804">
                  <a:moveTo>
                    <a:pt x="0" y="0"/>
                  </a:moveTo>
                  <a:lnTo>
                    <a:pt x="2945337" y="0"/>
                  </a:lnTo>
                  <a:lnTo>
                    <a:pt x="2945337" y="528804"/>
                  </a:lnTo>
                  <a:lnTo>
                    <a:pt x="0" y="528804"/>
                  </a:lnTo>
                  <a:lnTo>
                    <a:pt x="0" y="0"/>
                  </a:lnTo>
                  <a:close/>
                </a:path>
              </a:pathLst>
            </a:custGeom>
            <a:solidFill>
              <a:srgbClr val="2A6EBB"/>
            </a:solidFill>
            <a:ln>
              <a:solidFill>
                <a:srgbClr val="2A6EBB"/>
              </a:solidFill>
            </a:ln>
          </p:spPr>
          <p:style>
            <a:lnRef idx="0">
              <a:schemeClr val="dk1">
                <a:shade val="80000"/>
                <a:hueOff val="0"/>
                <a:satOff val="0"/>
                <a:lumOff val="0"/>
                <a:alphaOff val="0"/>
              </a:schemeClr>
            </a:lnRef>
            <a:fillRef idx="1">
              <a:scrgbClr r="0" g="0" b="0"/>
            </a:fillRef>
            <a:effectRef idx="1">
              <a:schemeClr val="lt1">
                <a:hueOff val="0"/>
                <a:satOff val="0"/>
                <a:lumOff val="0"/>
                <a:alphaOff val="0"/>
              </a:schemeClr>
            </a:effectRef>
            <a:fontRef idx="minor">
              <a:schemeClr val="dk1">
                <a:hueOff val="0"/>
                <a:satOff val="0"/>
                <a:lumOff val="0"/>
                <a:alphaOff val="0"/>
              </a:schemeClr>
            </a:fontRef>
          </p:style>
          <p:txBody>
            <a:bodyPr lIns="15240" tIns="15240" rIns="15240" bIns="15240" spcCol="1270" anchor="ctr"/>
            <a:lstStyle/>
            <a:p>
              <a:pPr algn="ctr" defTabSz="1066800">
                <a:lnSpc>
                  <a:spcPct val="90000"/>
                </a:lnSpc>
                <a:spcAft>
                  <a:spcPct val="35000"/>
                </a:spcAft>
                <a:defRPr/>
              </a:pPr>
              <a:r>
                <a:rPr lang="en-AU" sz="2000" dirty="0">
                  <a:solidFill>
                    <a:schemeClr val="bg1"/>
                  </a:solidFill>
                  <a:latin typeface="Franklin Gothic Book" pitchFamily="34" charset="0"/>
                </a:rPr>
                <a:t>AT ALL TIMES</a:t>
              </a:r>
            </a:p>
          </p:txBody>
        </p:sp>
        <p:sp>
          <p:nvSpPr>
            <p:cNvPr id="7" name="Freeform 6"/>
            <p:cNvSpPr/>
            <p:nvPr/>
          </p:nvSpPr>
          <p:spPr>
            <a:xfrm>
              <a:off x="123822" y="1735376"/>
              <a:ext cx="3303030" cy="528804"/>
            </a:xfrm>
            <a:custGeom>
              <a:avLst/>
              <a:gdLst>
                <a:gd name="connsiteX0" fmla="*/ 0 w 2828281"/>
                <a:gd name="connsiteY0" fmla="*/ 0 h 528804"/>
                <a:gd name="connsiteX1" fmla="*/ 2828281 w 2828281"/>
                <a:gd name="connsiteY1" fmla="*/ 0 h 528804"/>
                <a:gd name="connsiteX2" fmla="*/ 2828281 w 2828281"/>
                <a:gd name="connsiteY2" fmla="*/ 528804 h 528804"/>
                <a:gd name="connsiteX3" fmla="*/ 0 w 2828281"/>
                <a:gd name="connsiteY3" fmla="*/ 528804 h 528804"/>
                <a:gd name="connsiteX4" fmla="*/ 0 w 2828281"/>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8281" h="528804">
                  <a:moveTo>
                    <a:pt x="0" y="0"/>
                  </a:moveTo>
                  <a:lnTo>
                    <a:pt x="2828281" y="0"/>
                  </a:lnTo>
                  <a:lnTo>
                    <a:pt x="2828281" y="528804"/>
                  </a:lnTo>
                  <a:lnTo>
                    <a:pt x="0" y="528804"/>
                  </a:lnTo>
                  <a:lnTo>
                    <a:pt x="0" y="0"/>
                  </a:lnTo>
                  <a:close/>
                </a:path>
              </a:pathLst>
            </a:custGeom>
            <a:solidFill>
              <a:srgbClr val="A2A4A3"/>
            </a:solidFill>
            <a:ln>
              <a:solidFill>
                <a:srgbClr val="A2A4A3"/>
              </a:solidFill>
            </a:ln>
          </p:spPr>
          <p:style>
            <a:lnRef idx="0">
              <a:schemeClr val="dk1">
                <a:shade val="80000"/>
                <a:hueOff val="0"/>
                <a:satOff val="0"/>
                <a:lumOff val="0"/>
                <a:alphaOff val="0"/>
              </a:schemeClr>
            </a:lnRef>
            <a:fillRef idx="1">
              <a:scrgbClr r="0" g="0" b="0"/>
            </a:fillRef>
            <a:effectRef idx="1">
              <a:schemeClr val="lt1">
                <a:hueOff val="0"/>
                <a:satOff val="0"/>
                <a:lumOff val="0"/>
                <a:alphaOff val="0"/>
              </a:schemeClr>
            </a:effectRef>
            <a:fontRef idx="minor">
              <a:schemeClr val="dk1">
                <a:hueOff val="0"/>
                <a:satOff val="0"/>
                <a:lumOff val="0"/>
                <a:alphaOff val="0"/>
              </a:schemeClr>
            </a:fontRef>
          </p:style>
          <p:txBody>
            <a:bodyPr lIns="15240" tIns="15240" rIns="15240" bIns="15240" spcCol="1270" anchor="ctr"/>
            <a:lstStyle/>
            <a:p>
              <a:pPr algn="ctr" defTabSz="1066800">
                <a:lnSpc>
                  <a:spcPct val="90000"/>
                </a:lnSpc>
                <a:spcAft>
                  <a:spcPct val="35000"/>
                </a:spcAft>
                <a:defRPr/>
              </a:pPr>
              <a:r>
                <a:rPr lang="en-AU" sz="2000" dirty="0">
                  <a:latin typeface="Franklin Gothic Book" pitchFamily="34" charset="0"/>
                </a:rPr>
                <a:t>SUBSTANCES</a:t>
              </a:r>
            </a:p>
          </p:txBody>
        </p:sp>
        <p:sp>
          <p:nvSpPr>
            <p:cNvPr id="8" name="Freeform 7"/>
            <p:cNvSpPr/>
            <p:nvPr/>
          </p:nvSpPr>
          <p:spPr>
            <a:xfrm>
              <a:off x="107503" y="2371695"/>
              <a:ext cx="3319349" cy="528804"/>
            </a:xfrm>
            <a:custGeom>
              <a:avLst/>
              <a:gdLst>
                <a:gd name="connsiteX0" fmla="*/ 0 w 2267536"/>
                <a:gd name="connsiteY0" fmla="*/ 0 h 528804"/>
                <a:gd name="connsiteX1" fmla="*/ 2267536 w 2267536"/>
                <a:gd name="connsiteY1" fmla="*/ 0 h 528804"/>
                <a:gd name="connsiteX2" fmla="*/ 2267536 w 2267536"/>
                <a:gd name="connsiteY2" fmla="*/ 528804 h 528804"/>
                <a:gd name="connsiteX3" fmla="*/ 0 w 2267536"/>
                <a:gd name="connsiteY3" fmla="*/ 528804 h 528804"/>
                <a:gd name="connsiteX4" fmla="*/ 0 w 2267536"/>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536" h="528804">
                  <a:moveTo>
                    <a:pt x="0" y="0"/>
                  </a:moveTo>
                  <a:lnTo>
                    <a:pt x="2267536" y="0"/>
                  </a:lnTo>
                  <a:lnTo>
                    <a:pt x="2267536"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Non-approved substances</a:t>
              </a:r>
            </a:p>
          </p:txBody>
        </p:sp>
        <p:sp>
          <p:nvSpPr>
            <p:cNvPr id="9" name="Freeform 8"/>
            <p:cNvSpPr/>
            <p:nvPr/>
          </p:nvSpPr>
          <p:spPr>
            <a:xfrm>
              <a:off x="107503" y="3008014"/>
              <a:ext cx="3319349" cy="528804"/>
            </a:xfrm>
            <a:custGeom>
              <a:avLst/>
              <a:gdLst>
                <a:gd name="connsiteX0" fmla="*/ 0 w 2361970"/>
                <a:gd name="connsiteY0" fmla="*/ 0 h 528804"/>
                <a:gd name="connsiteX1" fmla="*/ 2361970 w 2361970"/>
                <a:gd name="connsiteY1" fmla="*/ 0 h 528804"/>
                <a:gd name="connsiteX2" fmla="*/ 2361970 w 2361970"/>
                <a:gd name="connsiteY2" fmla="*/ 528804 h 528804"/>
                <a:gd name="connsiteX3" fmla="*/ 0 w 2361970"/>
                <a:gd name="connsiteY3" fmla="*/ 528804 h 528804"/>
                <a:gd name="connsiteX4" fmla="*/ 0 w 2361970"/>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1970" h="528804">
                  <a:moveTo>
                    <a:pt x="0" y="0"/>
                  </a:moveTo>
                  <a:lnTo>
                    <a:pt x="2361970" y="0"/>
                  </a:lnTo>
                  <a:lnTo>
                    <a:pt x="2361970"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Anabolic agents</a:t>
              </a:r>
            </a:p>
          </p:txBody>
        </p:sp>
        <p:sp>
          <p:nvSpPr>
            <p:cNvPr id="10" name="Freeform 9"/>
            <p:cNvSpPr/>
            <p:nvPr/>
          </p:nvSpPr>
          <p:spPr>
            <a:xfrm>
              <a:off x="107504" y="3644333"/>
              <a:ext cx="3319348" cy="528804"/>
            </a:xfrm>
            <a:custGeom>
              <a:avLst/>
              <a:gdLst>
                <a:gd name="connsiteX0" fmla="*/ 0 w 2246765"/>
                <a:gd name="connsiteY0" fmla="*/ 0 h 528804"/>
                <a:gd name="connsiteX1" fmla="*/ 2246765 w 2246765"/>
                <a:gd name="connsiteY1" fmla="*/ 0 h 528804"/>
                <a:gd name="connsiteX2" fmla="*/ 2246765 w 2246765"/>
                <a:gd name="connsiteY2" fmla="*/ 528804 h 528804"/>
                <a:gd name="connsiteX3" fmla="*/ 0 w 2246765"/>
                <a:gd name="connsiteY3" fmla="*/ 528804 h 528804"/>
                <a:gd name="connsiteX4" fmla="*/ 0 w 2246765"/>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6765" h="528804">
                  <a:moveTo>
                    <a:pt x="0" y="0"/>
                  </a:moveTo>
                  <a:lnTo>
                    <a:pt x="2246765" y="0"/>
                  </a:lnTo>
                  <a:lnTo>
                    <a:pt x="2246765"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Peptide hormones, growth factors and related substances</a:t>
              </a:r>
            </a:p>
          </p:txBody>
        </p:sp>
        <p:sp>
          <p:nvSpPr>
            <p:cNvPr id="11" name="Freeform 10"/>
            <p:cNvSpPr/>
            <p:nvPr/>
          </p:nvSpPr>
          <p:spPr>
            <a:xfrm>
              <a:off x="107503" y="4280652"/>
              <a:ext cx="3319349" cy="528804"/>
            </a:xfrm>
            <a:custGeom>
              <a:avLst/>
              <a:gdLst>
                <a:gd name="connsiteX0" fmla="*/ 0 w 2250456"/>
                <a:gd name="connsiteY0" fmla="*/ 0 h 528804"/>
                <a:gd name="connsiteX1" fmla="*/ 2250456 w 2250456"/>
                <a:gd name="connsiteY1" fmla="*/ 0 h 528804"/>
                <a:gd name="connsiteX2" fmla="*/ 2250456 w 2250456"/>
                <a:gd name="connsiteY2" fmla="*/ 528804 h 528804"/>
                <a:gd name="connsiteX3" fmla="*/ 0 w 2250456"/>
                <a:gd name="connsiteY3" fmla="*/ 528804 h 528804"/>
                <a:gd name="connsiteX4" fmla="*/ 0 w 2250456"/>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0456" h="528804">
                  <a:moveTo>
                    <a:pt x="0" y="0"/>
                  </a:moveTo>
                  <a:lnTo>
                    <a:pt x="2250456" y="0"/>
                  </a:lnTo>
                  <a:lnTo>
                    <a:pt x="2250456"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Beta-2 agonists</a:t>
              </a:r>
            </a:p>
          </p:txBody>
        </p:sp>
        <p:sp>
          <p:nvSpPr>
            <p:cNvPr id="12" name="Freeform 11"/>
            <p:cNvSpPr/>
            <p:nvPr/>
          </p:nvSpPr>
          <p:spPr>
            <a:xfrm>
              <a:off x="107503" y="4916971"/>
              <a:ext cx="3319349" cy="528804"/>
            </a:xfrm>
            <a:custGeom>
              <a:avLst/>
              <a:gdLst>
                <a:gd name="connsiteX0" fmla="*/ 0 w 2274876"/>
                <a:gd name="connsiteY0" fmla="*/ 0 h 528804"/>
                <a:gd name="connsiteX1" fmla="*/ 2274876 w 2274876"/>
                <a:gd name="connsiteY1" fmla="*/ 0 h 528804"/>
                <a:gd name="connsiteX2" fmla="*/ 2274876 w 2274876"/>
                <a:gd name="connsiteY2" fmla="*/ 528804 h 528804"/>
                <a:gd name="connsiteX3" fmla="*/ 0 w 2274876"/>
                <a:gd name="connsiteY3" fmla="*/ 528804 h 528804"/>
                <a:gd name="connsiteX4" fmla="*/ 0 w 2274876"/>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4876" h="528804">
                  <a:moveTo>
                    <a:pt x="0" y="0"/>
                  </a:moveTo>
                  <a:lnTo>
                    <a:pt x="2274876" y="0"/>
                  </a:lnTo>
                  <a:lnTo>
                    <a:pt x="2274876"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Hormone and metabolic modulators</a:t>
              </a:r>
            </a:p>
          </p:txBody>
        </p:sp>
        <p:sp>
          <p:nvSpPr>
            <p:cNvPr id="13" name="Freeform 12"/>
            <p:cNvSpPr/>
            <p:nvPr/>
          </p:nvSpPr>
          <p:spPr>
            <a:xfrm>
              <a:off x="3534259" y="1735376"/>
              <a:ext cx="2845069" cy="528804"/>
            </a:xfrm>
            <a:custGeom>
              <a:avLst/>
              <a:gdLst>
                <a:gd name="connsiteX0" fmla="*/ 0 w 2556116"/>
                <a:gd name="connsiteY0" fmla="*/ 0 h 528804"/>
                <a:gd name="connsiteX1" fmla="*/ 2556116 w 2556116"/>
                <a:gd name="connsiteY1" fmla="*/ 0 h 528804"/>
                <a:gd name="connsiteX2" fmla="*/ 2556116 w 2556116"/>
                <a:gd name="connsiteY2" fmla="*/ 528804 h 528804"/>
                <a:gd name="connsiteX3" fmla="*/ 0 w 2556116"/>
                <a:gd name="connsiteY3" fmla="*/ 528804 h 528804"/>
                <a:gd name="connsiteX4" fmla="*/ 0 w 2556116"/>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6116" h="528804">
                  <a:moveTo>
                    <a:pt x="0" y="0"/>
                  </a:moveTo>
                  <a:lnTo>
                    <a:pt x="2556116" y="0"/>
                  </a:lnTo>
                  <a:lnTo>
                    <a:pt x="2556116" y="528804"/>
                  </a:lnTo>
                  <a:lnTo>
                    <a:pt x="0" y="528804"/>
                  </a:lnTo>
                  <a:lnTo>
                    <a:pt x="0" y="0"/>
                  </a:lnTo>
                  <a:close/>
                </a:path>
              </a:pathLst>
            </a:custGeom>
            <a:solidFill>
              <a:srgbClr val="A2A4A3"/>
            </a:solidFill>
            <a:ln>
              <a:solidFill>
                <a:srgbClr val="A2A4A3"/>
              </a:solidFill>
            </a:ln>
          </p:spPr>
          <p:style>
            <a:lnRef idx="0">
              <a:schemeClr val="dk1">
                <a:shade val="80000"/>
                <a:hueOff val="0"/>
                <a:satOff val="0"/>
                <a:lumOff val="0"/>
                <a:alphaOff val="0"/>
              </a:schemeClr>
            </a:lnRef>
            <a:fillRef idx="1">
              <a:scrgbClr r="0" g="0" b="0"/>
            </a:fillRef>
            <a:effectRef idx="1">
              <a:schemeClr val="lt1">
                <a:hueOff val="0"/>
                <a:satOff val="0"/>
                <a:lumOff val="0"/>
                <a:alphaOff val="0"/>
              </a:schemeClr>
            </a:effectRef>
            <a:fontRef idx="minor">
              <a:schemeClr val="dk1">
                <a:hueOff val="0"/>
                <a:satOff val="0"/>
                <a:lumOff val="0"/>
                <a:alphaOff val="0"/>
              </a:schemeClr>
            </a:fontRef>
          </p:style>
          <p:txBody>
            <a:bodyPr lIns="15240" tIns="15240" rIns="15240" bIns="15240" spcCol="1270" anchor="ctr"/>
            <a:lstStyle/>
            <a:p>
              <a:pPr algn="ctr" defTabSz="1066800">
                <a:lnSpc>
                  <a:spcPct val="90000"/>
                </a:lnSpc>
                <a:spcAft>
                  <a:spcPct val="35000"/>
                </a:spcAft>
                <a:defRPr/>
              </a:pPr>
              <a:r>
                <a:rPr lang="en-AU" sz="2000" dirty="0">
                  <a:latin typeface="Franklin Gothic Book" pitchFamily="34" charset="0"/>
                </a:rPr>
                <a:t>METHODS</a:t>
              </a:r>
            </a:p>
          </p:txBody>
        </p:sp>
        <p:sp>
          <p:nvSpPr>
            <p:cNvPr id="14" name="Freeform 13"/>
            <p:cNvSpPr/>
            <p:nvPr/>
          </p:nvSpPr>
          <p:spPr>
            <a:xfrm>
              <a:off x="3535166" y="2371695"/>
              <a:ext cx="2844161" cy="528804"/>
            </a:xfrm>
            <a:custGeom>
              <a:avLst/>
              <a:gdLst>
                <a:gd name="connsiteX0" fmla="*/ 0 w 2035380"/>
                <a:gd name="connsiteY0" fmla="*/ 0 h 528804"/>
                <a:gd name="connsiteX1" fmla="*/ 2035380 w 2035380"/>
                <a:gd name="connsiteY1" fmla="*/ 0 h 528804"/>
                <a:gd name="connsiteX2" fmla="*/ 2035380 w 2035380"/>
                <a:gd name="connsiteY2" fmla="*/ 528804 h 528804"/>
                <a:gd name="connsiteX3" fmla="*/ 0 w 2035380"/>
                <a:gd name="connsiteY3" fmla="*/ 528804 h 528804"/>
                <a:gd name="connsiteX4" fmla="*/ 0 w 2035380"/>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380" h="528804">
                  <a:moveTo>
                    <a:pt x="0" y="0"/>
                  </a:moveTo>
                  <a:lnTo>
                    <a:pt x="2035380" y="0"/>
                  </a:lnTo>
                  <a:lnTo>
                    <a:pt x="2035380"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Manipulation of blood and blood components</a:t>
              </a:r>
            </a:p>
          </p:txBody>
        </p:sp>
        <p:sp>
          <p:nvSpPr>
            <p:cNvPr id="15" name="Freeform 14"/>
            <p:cNvSpPr/>
            <p:nvPr/>
          </p:nvSpPr>
          <p:spPr>
            <a:xfrm>
              <a:off x="3535165" y="3008014"/>
              <a:ext cx="2844163" cy="528804"/>
            </a:xfrm>
            <a:custGeom>
              <a:avLst/>
              <a:gdLst>
                <a:gd name="connsiteX0" fmla="*/ 0 w 2128841"/>
                <a:gd name="connsiteY0" fmla="*/ 0 h 528804"/>
                <a:gd name="connsiteX1" fmla="*/ 2128841 w 2128841"/>
                <a:gd name="connsiteY1" fmla="*/ 0 h 528804"/>
                <a:gd name="connsiteX2" fmla="*/ 2128841 w 2128841"/>
                <a:gd name="connsiteY2" fmla="*/ 528804 h 528804"/>
                <a:gd name="connsiteX3" fmla="*/ 0 w 2128841"/>
                <a:gd name="connsiteY3" fmla="*/ 528804 h 528804"/>
                <a:gd name="connsiteX4" fmla="*/ 0 w 2128841"/>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8841" h="528804">
                  <a:moveTo>
                    <a:pt x="0" y="0"/>
                  </a:moveTo>
                  <a:lnTo>
                    <a:pt x="2128841" y="0"/>
                  </a:lnTo>
                  <a:lnTo>
                    <a:pt x="2128841"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Chemical or physical manipulation</a:t>
              </a:r>
            </a:p>
          </p:txBody>
        </p:sp>
        <p:sp>
          <p:nvSpPr>
            <p:cNvPr id="16" name="Freeform 15"/>
            <p:cNvSpPr/>
            <p:nvPr/>
          </p:nvSpPr>
          <p:spPr>
            <a:xfrm>
              <a:off x="3541353" y="3644333"/>
              <a:ext cx="2837974" cy="528804"/>
            </a:xfrm>
            <a:custGeom>
              <a:avLst/>
              <a:gdLst>
                <a:gd name="connsiteX0" fmla="*/ 0 w 2015159"/>
                <a:gd name="connsiteY0" fmla="*/ 0 h 528804"/>
                <a:gd name="connsiteX1" fmla="*/ 2015159 w 2015159"/>
                <a:gd name="connsiteY1" fmla="*/ 0 h 528804"/>
                <a:gd name="connsiteX2" fmla="*/ 2015159 w 2015159"/>
                <a:gd name="connsiteY2" fmla="*/ 528804 h 528804"/>
                <a:gd name="connsiteX3" fmla="*/ 0 w 2015159"/>
                <a:gd name="connsiteY3" fmla="*/ 528804 h 528804"/>
                <a:gd name="connsiteX4" fmla="*/ 0 w 2015159"/>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5159" h="528804">
                  <a:moveTo>
                    <a:pt x="0" y="0"/>
                  </a:moveTo>
                  <a:lnTo>
                    <a:pt x="2015159" y="0"/>
                  </a:lnTo>
                  <a:lnTo>
                    <a:pt x="2015159"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Gene Doping</a:t>
              </a:r>
            </a:p>
          </p:txBody>
        </p:sp>
        <p:sp>
          <p:nvSpPr>
            <p:cNvPr id="17" name="Freeform 16"/>
            <p:cNvSpPr/>
            <p:nvPr/>
          </p:nvSpPr>
          <p:spPr>
            <a:xfrm>
              <a:off x="6523350" y="1099996"/>
              <a:ext cx="2304373" cy="528804"/>
            </a:xfrm>
            <a:custGeom>
              <a:avLst/>
              <a:gdLst>
                <a:gd name="connsiteX0" fmla="*/ 0 w 2688645"/>
                <a:gd name="connsiteY0" fmla="*/ 0 h 528804"/>
                <a:gd name="connsiteX1" fmla="*/ 2688645 w 2688645"/>
                <a:gd name="connsiteY1" fmla="*/ 0 h 528804"/>
                <a:gd name="connsiteX2" fmla="*/ 2688645 w 2688645"/>
                <a:gd name="connsiteY2" fmla="*/ 528804 h 528804"/>
                <a:gd name="connsiteX3" fmla="*/ 0 w 2688645"/>
                <a:gd name="connsiteY3" fmla="*/ 528804 h 528804"/>
                <a:gd name="connsiteX4" fmla="*/ 0 w 2688645"/>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8645" h="528804">
                  <a:moveTo>
                    <a:pt x="0" y="0"/>
                  </a:moveTo>
                  <a:lnTo>
                    <a:pt x="2688645" y="0"/>
                  </a:lnTo>
                  <a:lnTo>
                    <a:pt x="2688645" y="528804"/>
                  </a:lnTo>
                  <a:lnTo>
                    <a:pt x="0" y="528804"/>
                  </a:lnTo>
                  <a:lnTo>
                    <a:pt x="0" y="0"/>
                  </a:lnTo>
                  <a:close/>
                </a:path>
              </a:pathLst>
            </a:custGeom>
            <a:solidFill>
              <a:srgbClr val="41B6E6"/>
            </a:solidFill>
            <a:ln>
              <a:solidFill>
                <a:srgbClr val="41B6E6"/>
              </a:solidFill>
            </a:ln>
          </p:spPr>
          <p:style>
            <a:lnRef idx="0">
              <a:schemeClr val="dk1">
                <a:shade val="80000"/>
                <a:hueOff val="0"/>
                <a:satOff val="0"/>
                <a:lumOff val="0"/>
                <a:alphaOff val="0"/>
              </a:schemeClr>
            </a:lnRef>
            <a:fillRef idx="1">
              <a:scrgbClr r="0" g="0" b="0"/>
            </a:fillRef>
            <a:effectRef idx="1">
              <a:schemeClr val="lt1">
                <a:hueOff val="0"/>
                <a:satOff val="0"/>
                <a:lumOff val="0"/>
                <a:alphaOff val="0"/>
              </a:schemeClr>
            </a:effectRef>
            <a:fontRef idx="minor">
              <a:schemeClr val="dk1">
                <a:hueOff val="0"/>
                <a:satOff val="0"/>
                <a:lumOff val="0"/>
                <a:alphaOff val="0"/>
              </a:schemeClr>
            </a:fontRef>
          </p:style>
          <p:txBody>
            <a:bodyPr lIns="15240" tIns="15240" rIns="15240" bIns="15240" spcCol="1270" anchor="ctr"/>
            <a:lstStyle/>
            <a:p>
              <a:pPr algn="ctr" defTabSz="1066800">
                <a:lnSpc>
                  <a:spcPct val="90000"/>
                </a:lnSpc>
                <a:spcAft>
                  <a:spcPct val="35000"/>
                </a:spcAft>
                <a:defRPr/>
              </a:pPr>
              <a:r>
                <a:rPr lang="en-AU" sz="2000" dirty="0">
                  <a:solidFill>
                    <a:schemeClr val="bg1"/>
                  </a:solidFill>
                  <a:latin typeface="Franklin Gothic Book" pitchFamily="34" charset="0"/>
                </a:rPr>
                <a:t>IN-COMPETITION</a:t>
              </a:r>
            </a:p>
          </p:txBody>
        </p:sp>
        <p:sp>
          <p:nvSpPr>
            <p:cNvPr id="18" name="Freeform 17"/>
            <p:cNvSpPr/>
            <p:nvPr/>
          </p:nvSpPr>
          <p:spPr>
            <a:xfrm>
              <a:off x="6523350" y="1735376"/>
              <a:ext cx="2304373" cy="528804"/>
            </a:xfrm>
            <a:custGeom>
              <a:avLst/>
              <a:gdLst>
                <a:gd name="connsiteX0" fmla="*/ 0 w 2718681"/>
                <a:gd name="connsiteY0" fmla="*/ 0 h 528804"/>
                <a:gd name="connsiteX1" fmla="*/ 2718681 w 2718681"/>
                <a:gd name="connsiteY1" fmla="*/ 0 h 528804"/>
                <a:gd name="connsiteX2" fmla="*/ 2718681 w 2718681"/>
                <a:gd name="connsiteY2" fmla="*/ 528804 h 528804"/>
                <a:gd name="connsiteX3" fmla="*/ 0 w 2718681"/>
                <a:gd name="connsiteY3" fmla="*/ 528804 h 528804"/>
                <a:gd name="connsiteX4" fmla="*/ 0 w 2718681"/>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8681" h="528804">
                  <a:moveTo>
                    <a:pt x="0" y="0"/>
                  </a:moveTo>
                  <a:lnTo>
                    <a:pt x="2718681" y="0"/>
                  </a:lnTo>
                  <a:lnTo>
                    <a:pt x="2718681" y="528804"/>
                  </a:lnTo>
                  <a:lnTo>
                    <a:pt x="0" y="528804"/>
                  </a:lnTo>
                  <a:lnTo>
                    <a:pt x="0" y="0"/>
                  </a:lnTo>
                  <a:close/>
                </a:path>
              </a:pathLst>
            </a:custGeom>
            <a:solidFill>
              <a:srgbClr val="A2A4A3"/>
            </a:solidFill>
            <a:ln>
              <a:solidFill>
                <a:srgbClr val="A2A4A3"/>
              </a:solidFill>
            </a:ln>
          </p:spPr>
          <p:style>
            <a:lnRef idx="0">
              <a:schemeClr val="dk1">
                <a:shade val="80000"/>
                <a:hueOff val="0"/>
                <a:satOff val="0"/>
                <a:lumOff val="0"/>
                <a:alphaOff val="0"/>
              </a:schemeClr>
            </a:lnRef>
            <a:fillRef idx="1">
              <a:scrgbClr r="0" g="0" b="0"/>
            </a:fillRef>
            <a:effectRef idx="1">
              <a:schemeClr val="lt1">
                <a:hueOff val="0"/>
                <a:satOff val="0"/>
                <a:lumOff val="0"/>
                <a:alphaOff val="0"/>
              </a:schemeClr>
            </a:effectRef>
            <a:fontRef idx="minor">
              <a:schemeClr val="dk1">
                <a:hueOff val="0"/>
                <a:satOff val="0"/>
                <a:lumOff val="0"/>
                <a:alphaOff val="0"/>
              </a:schemeClr>
            </a:fontRef>
          </p:style>
          <p:txBody>
            <a:bodyPr lIns="15240" tIns="15240" rIns="15240" bIns="15240" spcCol="1270" anchor="ctr"/>
            <a:lstStyle/>
            <a:p>
              <a:pPr algn="ctr" defTabSz="1066800">
                <a:lnSpc>
                  <a:spcPct val="90000"/>
                </a:lnSpc>
                <a:spcAft>
                  <a:spcPct val="35000"/>
                </a:spcAft>
                <a:defRPr/>
              </a:pPr>
              <a:r>
                <a:rPr lang="en-AU" sz="2000" dirty="0">
                  <a:latin typeface="Franklin Gothic Book" pitchFamily="34" charset="0"/>
                </a:rPr>
                <a:t>SUBSTANCES</a:t>
              </a:r>
            </a:p>
          </p:txBody>
        </p:sp>
        <p:sp>
          <p:nvSpPr>
            <p:cNvPr id="19" name="Freeform 18"/>
            <p:cNvSpPr/>
            <p:nvPr/>
          </p:nvSpPr>
          <p:spPr>
            <a:xfrm>
              <a:off x="6523350" y="2371695"/>
              <a:ext cx="2304373" cy="528804"/>
            </a:xfrm>
            <a:custGeom>
              <a:avLst/>
              <a:gdLst>
                <a:gd name="connsiteX0" fmla="*/ 0 w 2056892"/>
                <a:gd name="connsiteY0" fmla="*/ 0 h 528804"/>
                <a:gd name="connsiteX1" fmla="*/ 2056892 w 2056892"/>
                <a:gd name="connsiteY1" fmla="*/ 0 h 528804"/>
                <a:gd name="connsiteX2" fmla="*/ 2056892 w 2056892"/>
                <a:gd name="connsiteY2" fmla="*/ 528804 h 528804"/>
                <a:gd name="connsiteX3" fmla="*/ 0 w 2056892"/>
                <a:gd name="connsiteY3" fmla="*/ 528804 h 528804"/>
                <a:gd name="connsiteX4" fmla="*/ 0 w 2056892"/>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892" h="528804">
                  <a:moveTo>
                    <a:pt x="0" y="0"/>
                  </a:moveTo>
                  <a:lnTo>
                    <a:pt x="2056892" y="0"/>
                  </a:lnTo>
                  <a:lnTo>
                    <a:pt x="2056892"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Stimulants</a:t>
              </a:r>
            </a:p>
          </p:txBody>
        </p:sp>
        <p:sp>
          <p:nvSpPr>
            <p:cNvPr id="20" name="Freeform 19"/>
            <p:cNvSpPr/>
            <p:nvPr/>
          </p:nvSpPr>
          <p:spPr>
            <a:xfrm>
              <a:off x="6523350" y="3008014"/>
              <a:ext cx="2304373" cy="528804"/>
            </a:xfrm>
            <a:custGeom>
              <a:avLst/>
              <a:gdLst>
                <a:gd name="connsiteX0" fmla="*/ 0 w 2048061"/>
                <a:gd name="connsiteY0" fmla="*/ 0 h 528804"/>
                <a:gd name="connsiteX1" fmla="*/ 2048061 w 2048061"/>
                <a:gd name="connsiteY1" fmla="*/ 0 h 528804"/>
                <a:gd name="connsiteX2" fmla="*/ 2048061 w 2048061"/>
                <a:gd name="connsiteY2" fmla="*/ 528804 h 528804"/>
                <a:gd name="connsiteX3" fmla="*/ 0 w 2048061"/>
                <a:gd name="connsiteY3" fmla="*/ 528804 h 528804"/>
                <a:gd name="connsiteX4" fmla="*/ 0 w 2048061"/>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8061" h="528804">
                  <a:moveTo>
                    <a:pt x="0" y="0"/>
                  </a:moveTo>
                  <a:lnTo>
                    <a:pt x="2048061" y="0"/>
                  </a:lnTo>
                  <a:lnTo>
                    <a:pt x="2048061"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Cannabinoids</a:t>
              </a:r>
            </a:p>
          </p:txBody>
        </p:sp>
        <p:sp>
          <p:nvSpPr>
            <p:cNvPr id="21" name="Freeform 20"/>
            <p:cNvSpPr/>
            <p:nvPr/>
          </p:nvSpPr>
          <p:spPr>
            <a:xfrm>
              <a:off x="6523350" y="3644333"/>
              <a:ext cx="2304373" cy="528804"/>
            </a:xfrm>
            <a:custGeom>
              <a:avLst/>
              <a:gdLst>
                <a:gd name="connsiteX0" fmla="*/ 0 w 2056892"/>
                <a:gd name="connsiteY0" fmla="*/ 0 h 528804"/>
                <a:gd name="connsiteX1" fmla="*/ 2056892 w 2056892"/>
                <a:gd name="connsiteY1" fmla="*/ 0 h 528804"/>
                <a:gd name="connsiteX2" fmla="*/ 2056892 w 2056892"/>
                <a:gd name="connsiteY2" fmla="*/ 528804 h 528804"/>
                <a:gd name="connsiteX3" fmla="*/ 0 w 2056892"/>
                <a:gd name="connsiteY3" fmla="*/ 528804 h 528804"/>
                <a:gd name="connsiteX4" fmla="*/ 0 w 2056892"/>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892" h="528804">
                  <a:moveTo>
                    <a:pt x="0" y="0"/>
                  </a:moveTo>
                  <a:lnTo>
                    <a:pt x="2056892" y="0"/>
                  </a:lnTo>
                  <a:lnTo>
                    <a:pt x="2056892"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a:latin typeface="Franklin Gothic Book" pitchFamily="34" charset="0"/>
                </a:rPr>
                <a:t>Narcotics</a:t>
              </a:r>
            </a:p>
          </p:txBody>
        </p:sp>
        <p:sp>
          <p:nvSpPr>
            <p:cNvPr id="22" name="Freeform 21"/>
            <p:cNvSpPr/>
            <p:nvPr/>
          </p:nvSpPr>
          <p:spPr>
            <a:xfrm>
              <a:off x="6523352" y="4280652"/>
              <a:ext cx="2304372" cy="528804"/>
            </a:xfrm>
            <a:custGeom>
              <a:avLst/>
              <a:gdLst>
                <a:gd name="connsiteX0" fmla="*/ 0 w 2392853"/>
                <a:gd name="connsiteY0" fmla="*/ 0 h 528804"/>
                <a:gd name="connsiteX1" fmla="*/ 2392853 w 2392853"/>
                <a:gd name="connsiteY1" fmla="*/ 0 h 528804"/>
                <a:gd name="connsiteX2" fmla="*/ 2392853 w 2392853"/>
                <a:gd name="connsiteY2" fmla="*/ 528804 h 528804"/>
                <a:gd name="connsiteX3" fmla="*/ 0 w 2392853"/>
                <a:gd name="connsiteY3" fmla="*/ 528804 h 528804"/>
                <a:gd name="connsiteX4" fmla="*/ 0 w 2392853"/>
                <a:gd name="connsiteY4" fmla="*/ 0 h 52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2853" h="528804">
                  <a:moveTo>
                    <a:pt x="0" y="0"/>
                  </a:moveTo>
                  <a:lnTo>
                    <a:pt x="2392853" y="0"/>
                  </a:lnTo>
                  <a:lnTo>
                    <a:pt x="2392853" y="528804"/>
                  </a:lnTo>
                  <a:lnTo>
                    <a:pt x="0" y="528804"/>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lIns="12700" tIns="12700" rIns="12700" bIns="12700" spcCol="1270" anchor="ctr"/>
            <a:lstStyle/>
            <a:p>
              <a:pPr algn="ctr" defTabSz="889000">
                <a:lnSpc>
                  <a:spcPct val="90000"/>
                </a:lnSpc>
                <a:spcAft>
                  <a:spcPct val="35000"/>
                </a:spcAft>
                <a:defRPr/>
              </a:pPr>
              <a:r>
                <a:rPr lang="en-AU" dirty="0" err="1">
                  <a:latin typeface="Franklin Gothic Book" pitchFamily="34" charset="0"/>
                </a:rPr>
                <a:t>Glucocortisteroids</a:t>
              </a:r>
              <a:endParaRPr lang="en-AU" dirty="0">
                <a:latin typeface="Franklin Gothic Book" pitchFamily="34" charset="0"/>
              </a:endParaRPr>
            </a:p>
          </p:txBody>
        </p:sp>
      </p:grpSp>
      <p:pic>
        <p:nvPicPr>
          <p:cNvPr id="23" name="Picture 22"/>
          <p:cNvPicPr/>
          <p:nvPr/>
        </p:nvPicPr>
        <p:blipFill>
          <a:blip r:embed="rId3"/>
          <a:stretch>
            <a:fillRect/>
          </a:stretch>
        </p:blipFill>
        <p:spPr>
          <a:xfrm>
            <a:off x="492312" y="266397"/>
            <a:ext cx="1427224" cy="472905"/>
          </a:xfrm>
          <a:prstGeom prst="rect">
            <a:avLst/>
          </a:prstGeom>
        </p:spPr>
      </p:pic>
    </p:spTree>
    <p:extLst>
      <p:ext uri="{BB962C8B-B14F-4D97-AF65-F5344CB8AC3E}">
        <p14:creationId xmlns:p14="http://schemas.microsoft.com/office/powerpoint/2010/main" val="1022800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TotalTime>
  <Words>1904</Words>
  <Application>Microsoft Macintosh PowerPoint</Application>
  <PresentationFormat>Widescreen</PresentationFormat>
  <Paragraphs>252</Paragraphs>
  <Slides>17</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Calibri</vt:lpstr>
      <vt:lpstr>Calibri Light</vt:lpstr>
      <vt:lpstr>Franklin Gothic Book</vt:lpstr>
      <vt:lpstr>Franklin Gothic Medium Cond</vt:lpstr>
      <vt:lpstr>Mangal</vt:lpstr>
      <vt:lpstr>ＭＳ Ｐゴシック</vt:lpstr>
      <vt:lpstr>Wingdings</vt:lpstr>
      <vt:lpstr>Arial</vt:lpstr>
      <vt:lpstr>Office Theme</vt:lpstr>
      <vt:lpstr>Anti-Doping World Skate Congress</vt:lpstr>
      <vt:lpstr> </vt:lpstr>
      <vt:lpstr> Topics of Presentation</vt:lpstr>
      <vt:lpstr>  World Skate License </vt:lpstr>
      <vt:lpstr>Education – World Skate competition 2018</vt:lpstr>
      <vt:lpstr> </vt:lpstr>
      <vt:lpstr>Anti-Doping Rule Violations</vt:lpstr>
      <vt:lpstr> WADA Prohibited List 2018</vt:lpstr>
      <vt:lpstr>The Prohibited List</vt:lpstr>
      <vt:lpstr> Therapeutic Use Exemption (1) (TUE)</vt:lpstr>
      <vt:lpstr>  Therapeutic Exemption (2) TUE How to Apply for a TUE</vt:lpstr>
      <vt:lpstr> Asthma - a Word of Warning</vt:lpstr>
      <vt:lpstr> Supplements (1)</vt:lpstr>
      <vt:lpstr> Supplements (2)</vt:lpstr>
      <vt:lpstr> Consequences of Doping</vt:lpstr>
      <vt:lpstr> Conclusion</vt:lpstr>
      <vt:lpstr> Some Videos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Anti-Doping FIRS Congress</dc:title>
  <dc:creator>Patricia Wallace</dc:creator>
  <cp:lastModifiedBy>Patricia Wallace</cp:lastModifiedBy>
  <cp:revision>27</cp:revision>
  <cp:lastPrinted>2017-07-22T05:25:51Z</cp:lastPrinted>
  <dcterms:created xsi:type="dcterms:W3CDTF">2017-02-18T22:27:46Z</dcterms:created>
  <dcterms:modified xsi:type="dcterms:W3CDTF">2017-12-17T10:44:53Z</dcterms:modified>
</cp:coreProperties>
</file>