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</p:sldMasterIdLst>
  <p:notesMasterIdLst>
    <p:notesMasterId r:id="rId38"/>
  </p:notesMasterIdLst>
  <p:sldIdLst>
    <p:sldId id="256" r:id="rId2"/>
    <p:sldId id="257" r:id="rId3"/>
    <p:sldId id="27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92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179C2-ACFC-104F-B6EB-38FA1263E6D9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61657-73BA-D246-A5C1-E94F954D8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7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61657-73BA-D246-A5C1-E94F954D87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68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4C8EED8-863D-E740-BFC4-CEAEC76A4E9C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45BF-6188-A345-AEE3-AB6F2F5861F1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0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258-B877-8840-9C01-173133BDC4B0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399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A94E-B53B-1F49-8E2A-02F97459FACE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01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AFE3-B886-D648-8241-3CE87F17C221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243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2973-1BB0-F34E-A712-50E52BA4F603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53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CF4F-5836-854D-9CF2-D8E2F6F2FA12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93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9BE6-70D2-6242-AC2C-5A9C5A700696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727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F51D-6AC8-F84C-9115-3554B45C102B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7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880-88E0-BC42-BB82-2E6568BCEFF4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9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7595-C39E-F34A-99AB-9797BDD056A8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0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3707-5275-CE4E-B4D2-8ACF926311D6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7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82A2-75F8-B148-BEF8-CD028F055400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875A-91FA-A743-B342-9DC4A8B9A2E4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1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A3E-1C22-854B-A92B-7CF695EFE772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4908-8EB5-F841-8509-F7401ADEE92C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6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00BE-C8B0-104F-BC3A-AE626E396BFA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6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03EF044-52D5-C746-AA66-3FB828D2C37B}" type="datetime1">
              <a:rPr lang="en-AU" smtClean="0"/>
              <a:t>22/8/2022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1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dro.com/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5">
            <a:extLst>
              <a:ext uri="{FF2B5EF4-FFF2-40B4-BE49-F238E27FC236}">
                <a16:creationId xmlns:a16="http://schemas.microsoft.com/office/drawing/2014/main" id="{2CEAC642-C34A-41A0-90D2-B9069BDA1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64DA4-E184-BC46-9F93-26F1EE5CA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2333" y="2099733"/>
            <a:ext cx="5730960" cy="2677648"/>
          </a:xfrm>
        </p:spPr>
        <p:txBody>
          <a:bodyPr>
            <a:normAutofit/>
          </a:bodyPr>
          <a:lstStyle/>
          <a:p>
            <a:r>
              <a:rPr lang="en-US" sz="4800"/>
              <a:t>Prohibited List &amp; Supplements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F99F7-3F73-F649-A639-DF5FE03C7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2333" y="4777380"/>
            <a:ext cx="5730960" cy="861420"/>
          </a:xfrm>
        </p:spPr>
        <p:txBody>
          <a:bodyPr>
            <a:normAutofit/>
          </a:bodyPr>
          <a:lstStyle/>
          <a:p>
            <a:r>
              <a:rPr lang="en-US"/>
              <a:t>2021 Code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4B3371-3CC4-48A4-8D9F-74F8A9BC27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57" r="12402"/>
          <a:stretch/>
        </p:blipFill>
        <p:spPr>
          <a:xfrm>
            <a:off x="478965" y="471948"/>
            <a:ext cx="3751053" cy="5909207"/>
          </a:xfrm>
          <a:prstGeom prst="rect">
            <a:avLst/>
          </a:prstGeom>
          <a:ln>
            <a:noFill/>
          </a:ln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D941EA2-0691-46DD-A1AC-B3C27E9A8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9690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393C12-13CD-C84D-A4EE-42B0DED17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Prohibited at all Times – Prohibited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E2D8-BB2E-FD4D-9F33-4F3254703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M1 Manipulation of blood and blood products</a:t>
            </a:r>
          </a:p>
          <a:p>
            <a:endParaRPr lang="en-US" sz="2000"/>
          </a:p>
          <a:p>
            <a:r>
              <a:rPr lang="en-US" sz="2000"/>
              <a:t>M2 Chemical and physical manipulation</a:t>
            </a:r>
          </a:p>
          <a:p>
            <a:endParaRPr lang="en-US" sz="2000"/>
          </a:p>
          <a:p>
            <a:r>
              <a:rPr lang="en-US" sz="2000"/>
              <a:t>M3 Gene and cell doping</a:t>
            </a:r>
          </a:p>
        </p:txBody>
      </p:sp>
    </p:spTree>
    <p:extLst>
      <p:ext uri="{BB962C8B-B14F-4D97-AF65-F5344CB8AC3E}">
        <p14:creationId xmlns:p14="http://schemas.microsoft.com/office/powerpoint/2010/main" val="9246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F9CA71-54A5-0F4E-BD7B-246D0EC35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S0 – Non approved substances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FA13E-1741-874E-BA00-F1B1F74AD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These are substances that are not used to treat illness anywhere</a:t>
            </a:r>
          </a:p>
          <a:p>
            <a:endParaRPr lang="en-US" sz="2000"/>
          </a:p>
          <a:p>
            <a:r>
              <a:rPr lang="en-US" sz="2000"/>
              <a:t>They are not addressed anywhere else on the list</a:t>
            </a:r>
          </a:p>
          <a:p>
            <a:endParaRPr lang="en-US" sz="2000"/>
          </a:p>
          <a:p>
            <a:r>
              <a:rPr lang="en-US" sz="2000"/>
              <a:t>They include</a:t>
            </a:r>
          </a:p>
          <a:p>
            <a:pPr lvl="1"/>
            <a:r>
              <a:rPr lang="en-US" sz="2000"/>
              <a:t>Drugs in development</a:t>
            </a:r>
          </a:p>
          <a:p>
            <a:pPr lvl="1"/>
            <a:r>
              <a:rPr lang="en-US" sz="2000"/>
              <a:t>Drugs not intended for human use</a:t>
            </a:r>
          </a:p>
          <a:p>
            <a:pPr lvl="1"/>
            <a:r>
              <a:rPr lang="en-US" sz="2000"/>
              <a:t>Designer drugs Medication used to circumvent the list itself</a:t>
            </a:r>
          </a:p>
        </p:txBody>
      </p:sp>
    </p:spTree>
    <p:extLst>
      <p:ext uri="{BB962C8B-B14F-4D97-AF65-F5344CB8AC3E}">
        <p14:creationId xmlns:p14="http://schemas.microsoft.com/office/powerpoint/2010/main" val="216783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8C30B1-12BB-A646-B8A6-BDE688C7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S1 – Anabolic Steroids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4DF28-8C6A-6B4A-93D1-85FC42B22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These agents are prohibited at all times </a:t>
            </a:r>
          </a:p>
          <a:p>
            <a:r>
              <a:rPr lang="en-US" sz="2000"/>
              <a:t>They are used </a:t>
            </a:r>
          </a:p>
          <a:p>
            <a:pPr marL="457200" lvl="1" indent="0">
              <a:buNone/>
            </a:pPr>
            <a:endParaRPr lang="en-US" sz="2000"/>
          </a:p>
          <a:p>
            <a:pPr lvl="1"/>
            <a:r>
              <a:rPr lang="en-US" sz="2000"/>
              <a:t>To increase power and acceleration</a:t>
            </a:r>
          </a:p>
          <a:p>
            <a:pPr lvl="1"/>
            <a:r>
              <a:rPr lang="en-US" sz="2000"/>
              <a:t>To enhance any power training program</a:t>
            </a:r>
          </a:p>
          <a:p>
            <a:pPr lvl="1"/>
            <a:r>
              <a:rPr lang="en-US" sz="2000"/>
              <a:t>To speed recovery from injury</a:t>
            </a:r>
          </a:p>
        </p:txBody>
      </p:sp>
    </p:spTree>
    <p:extLst>
      <p:ext uri="{BB962C8B-B14F-4D97-AF65-F5344CB8AC3E}">
        <p14:creationId xmlns:p14="http://schemas.microsoft.com/office/powerpoint/2010/main" val="314805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54372F-F710-244F-928F-856546EDC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Example of Anabolic Steroids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BA23-7D40-B24A-9EAD-F18517BCA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Testosterone</a:t>
            </a:r>
          </a:p>
          <a:p>
            <a:r>
              <a:rPr lang="en-US" sz="2000"/>
              <a:t>Stanozolol</a:t>
            </a:r>
          </a:p>
          <a:p>
            <a:r>
              <a:rPr lang="en-US" sz="2000"/>
              <a:t>Selective androgen receptor modulators (SARMS)</a:t>
            </a:r>
          </a:p>
          <a:p>
            <a:r>
              <a:rPr lang="en-US" sz="2000"/>
              <a:t>Tetrahydrogestrinone</a:t>
            </a:r>
          </a:p>
          <a:p>
            <a:r>
              <a:rPr lang="en-US" sz="2000"/>
              <a:t>Many anabolic substances some found in supplements and compounded products </a:t>
            </a:r>
          </a:p>
          <a:p>
            <a:endParaRPr lang="en-US" sz="2000"/>
          </a:p>
          <a:p>
            <a:pPr marL="0" indent="0">
              <a:buNone/>
            </a:pPr>
            <a:r>
              <a:rPr lang="en-US" sz="2000"/>
              <a:t>SARMS are commonly found in nutritional supplements</a:t>
            </a:r>
          </a:p>
        </p:txBody>
      </p:sp>
    </p:spTree>
    <p:extLst>
      <p:ext uri="{BB962C8B-B14F-4D97-AF65-F5344CB8AC3E}">
        <p14:creationId xmlns:p14="http://schemas.microsoft.com/office/powerpoint/2010/main" val="3609417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64A77A2-7B6C-8445-9797-227F6B26C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S2 – Peptide Hormones, Growth Factors, Related Substances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D730B-3F9A-F94F-AF87-668A7945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S1.1 Erythropoetins and agents affecting production of red blood cells</a:t>
            </a:r>
          </a:p>
          <a:p>
            <a:endParaRPr lang="en-US" sz="2000"/>
          </a:p>
          <a:p>
            <a:r>
              <a:rPr lang="en-US" sz="2000"/>
              <a:t>e.g. EPO – given by injection so not easy to use unwittingly</a:t>
            </a:r>
          </a:p>
          <a:p>
            <a:endParaRPr lang="en-US" sz="2000"/>
          </a:p>
          <a:p>
            <a:r>
              <a:rPr lang="en-US" sz="2000"/>
              <a:t>Hypoxia- inducible factor (HIF) Substances that induce low oxygen levels in the blood to encourage the body to make more red blood cells (cells that carry oxygen) .g. Cobolt</a:t>
            </a:r>
          </a:p>
        </p:txBody>
      </p:sp>
    </p:spTree>
    <p:extLst>
      <p:ext uri="{BB962C8B-B14F-4D97-AF65-F5344CB8AC3E}">
        <p14:creationId xmlns:p14="http://schemas.microsoft.com/office/powerpoint/2010/main" val="3216766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DCCCBF1-1A9A-0F40-97A6-B9326352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S2.2 Peptide Hormones, Growth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F0E1-D712-1A4F-8C8B-60B9AD1F8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S2.2 Peptide hormones and releasing factors</a:t>
            </a:r>
          </a:p>
          <a:p>
            <a:endParaRPr lang="en-US" sz="2000"/>
          </a:p>
          <a:p>
            <a:r>
              <a:rPr lang="en-US" sz="2000"/>
              <a:t>Chorionic gonadotrophin and releasing factors– a substance produced in pregnancy</a:t>
            </a:r>
          </a:p>
          <a:p>
            <a:endParaRPr lang="en-US" sz="2000"/>
          </a:p>
          <a:p>
            <a:r>
              <a:rPr lang="en-US" sz="2000"/>
              <a:t>Therefore not appropriate in males</a:t>
            </a:r>
          </a:p>
          <a:p>
            <a:pPr lvl="1"/>
            <a:r>
              <a:rPr lang="en-US" sz="2000"/>
              <a:t>Can occur in some pathological states e.g. testicular cancers</a:t>
            </a:r>
          </a:p>
          <a:p>
            <a:pPr lvl="1"/>
            <a:r>
              <a:rPr lang="en-US" sz="2000"/>
              <a:t>Examples are buserelin and gonadorelin</a:t>
            </a:r>
          </a:p>
          <a:p>
            <a:pPr lvl="1"/>
            <a:endParaRPr lang="en-US" sz="2000"/>
          </a:p>
          <a:p>
            <a:r>
              <a:rPr lang="en-US" sz="2000"/>
              <a:t>Growth hormone (GH) and its fragments and releasing factors</a:t>
            </a:r>
          </a:p>
          <a:p>
            <a:pPr lvl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6906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C578813-69DA-6843-A98C-3A6756597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S2.3 Growth Factors and Growth Factor Modulators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B376-A0A1-BA46-9176-B6A088A7A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All are prohibited at all times</a:t>
            </a:r>
          </a:p>
          <a:p>
            <a:pPr marL="0" indent="0">
              <a:buNone/>
            </a:pPr>
            <a:endParaRPr lang="en-US" sz="2000"/>
          </a:p>
          <a:p>
            <a:r>
              <a:rPr lang="en-US" sz="2000"/>
              <a:t>Fibroblast growth factor (FGFs)</a:t>
            </a:r>
          </a:p>
          <a:p>
            <a:r>
              <a:rPr lang="en-US" sz="2000"/>
              <a:t>Insulin like growth factor (IGF-1)</a:t>
            </a:r>
          </a:p>
          <a:p>
            <a:r>
              <a:rPr lang="en-US" sz="2000"/>
              <a:t>Platelet derived growth factor (PDGF)</a:t>
            </a:r>
          </a:p>
          <a:p>
            <a:r>
              <a:rPr lang="en-US" sz="2000"/>
              <a:t>PRP is permitted</a:t>
            </a:r>
          </a:p>
          <a:p>
            <a:r>
              <a:rPr lang="en-US" sz="2000"/>
              <a:t>Peptides are administered by injection so not easy or credible to use accidentally</a:t>
            </a:r>
          </a:p>
          <a:p>
            <a:r>
              <a:rPr lang="en-US" sz="2000"/>
              <a:t>Be very careful about any “vitamin preparations” given by injection</a:t>
            </a:r>
          </a:p>
        </p:txBody>
      </p:sp>
    </p:spTree>
    <p:extLst>
      <p:ext uri="{BB962C8B-B14F-4D97-AF65-F5344CB8AC3E}">
        <p14:creationId xmlns:p14="http://schemas.microsoft.com/office/powerpoint/2010/main" val="180650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CD310A-9364-1A48-8970-3C7E6D62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S3 – beta-agonists – asthma relievers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2C273-7147-CC4E-81E3-22ACB6D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All beta-agonist are prohibited, including the levo isomers of salbutamol (levosalbutamol) and formoterol (arformoterol) 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levo isomers of salbutamol and formoterol are not available in all countries 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Be very careful to check the form of salbutamol and formoterol you have been prescribed as it is easy to make a mistake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Salbutamol greater than 1000ng/ml and formoterol greater than 40ng/ml are not considered to be therapeutic for the management of asthma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27541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809A5C-8C88-F246-85DE-D9107A97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EBEBEB"/>
                </a:solidFill>
              </a:rPr>
              <a:t>Permitted beta agonists for the treatment of asthma </a:t>
            </a:r>
            <a:r>
              <a:rPr lang="en-US" sz="3200">
                <a:solidFill>
                  <a:srgbClr val="EBEBEB"/>
                </a:solidFill>
              </a:rPr>
              <a:t>by inhalation </a:t>
            </a:r>
            <a:r>
              <a:rPr lang="en-US" sz="3200" dirty="0">
                <a:solidFill>
                  <a:srgbClr val="EBEBEB"/>
                </a:solidFill>
              </a:rPr>
              <a:t>+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7DC1B-3976-EE4B-BDD1-08E33D9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The following beta agonists are permitted by inhalation for the management of asthma under following conditions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Inhaled salbutamol (Ventolin or </a:t>
            </a:r>
            <a:r>
              <a:rPr lang="en-US" sz="2000" dirty="0" err="1"/>
              <a:t>asmol</a:t>
            </a:r>
            <a:r>
              <a:rPr lang="en-US" sz="2000" dirty="0"/>
              <a:t>)– Maximum 1600 mcg/in 24 hours – not more than 600mg in any 8 hour period from starting dose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Inhaled formoterol (in Symbicort) Max delivered dose 54mcg over 24 hours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Inhaled salmeterol (in Seretide) 200 mcg in 24 hours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Inhaled vilanterol (</a:t>
            </a:r>
            <a:r>
              <a:rPr lang="en-US" sz="2000" dirty="0" err="1"/>
              <a:t>Breo</a:t>
            </a:r>
            <a:r>
              <a:rPr lang="en-US" sz="2000" dirty="0"/>
              <a:t> </a:t>
            </a:r>
            <a:r>
              <a:rPr lang="en-US" sz="2000" dirty="0" err="1"/>
              <a:t>elipta</a:t>
            </a:r>
            <a:r>
              <a:rPr lang="en-US" sz="2000" dirty="0"/>
              <a:t>) 25 mcg over 24 hours Vilanterol has been added to the list in 2021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5757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F9439B-354B-8843-8EA6-6E7A4C09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Permitted beta agonists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E6FCE-18C1-CA4A-9942-AAAA853B7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Salbutamol greater than 1000ng/ml and formoterol greater than 40ng/ml are not considered to be therapeutic for the management of asthma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Level in excess of above without TUE will be considered as an Adverse Analytical Finding (AAF) unless the athlete proves by a controlled pharmacokinetic study that the abnormal result was the consequence of a therapeutic dose of up to the maximum dose indicated above given by inhalation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85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6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AB9FC5-A63E-0243-AD88-156DA1CE2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Prohibited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635BC-ECB1-0646-B402-356A4818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2021/2022 lists are much more user friendly than previous lists</a:t>
            </a:r>
          </a:p>
          <a:p>
            <a:endParaRPr lang="en-US" sz="200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/>
              <a:t>The document lay out is much easier to read</a:t>
            </a:r>
          </a:p>
          <a:p>
            <a:endParaRPr lang="en-US" sz="200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/>
              <a:t>It has an index of topics at the front and substances at the back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00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/>
              <a:t>Major sections are devided into subsections making it easier to follow</a:t>
            </a:r>
          </a:p>
          <a:p>
            <a:pPr lvl="4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52962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AEA297-E214-1D4A-8666-9195CF5C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S4 Hormone and Metabolic Modulators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8C8DC-31FF-7843-83DE-BEA8706A5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S4.1 &amp; S4.2 are specified Substances</a:t>
            </a:r>
          </a:p>
          <a:p>
            <a:pPr lvl="1"/>
            <a:r>
              <a:rPr lang="en-US" sz="2000"/>
              <a:t>S4.1Aromatase inhibitors</a:t>
            </a:r>
          </a:p>
          <a:p>
            <a:pPr lvl="1"/>
            <a:r>
              <a:rPr lang="en-US" sz="2000"/>
              <a:t>S4.2 Anti-oestrogen substances and selective oestrogen receptor modulators (SERMS)</a:t>
            </a:r>
          </a:p>
          <a:p>
            <a:endParaRPr lang="en-US" sz="2000"/>
          </a:p>
          <a:p>
            <a:r>
              <a:rPr lang="en-US" sz="2000"/>
              <a:t>S4.3  &amp; S4.4 are non-specified substances</a:t>
            </a:r>
          </a:p>
          <a:p>
            <a:pPr lvl="1"/>
            <a:r>
              <a:rPr lang="en-US" sz="2000"/>
              <a:t>S4.3 Agents preventing activin receptor activation</a:t>
            </a:r>
          </a:p>
          <a:p>
            <a:pPr lvl="1"/>
            <a:r>
              <a:rPr lang="en-US" sz="2000"/>
              <a:t>S4.4 Metabolic Modulators Activators of AMP kinase, Insulin, meldonium Trimetazidine</a:t>
            </a:r>
          </a:p>
        </p:txBody>
      </p:sp>
    </p:spTree>
    <p:extLst>
      <p:ext uri="{BB962C8B-B14F-4D97-AF65-F5344CB8AC3E}">
        <p14:creationId xmlns:p14="http://schemas.microsoft.com/office/powerpoint/2010/main" val="3795449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D0E44A9-FF3E-4946-9082-74130B36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S5 Diuretics and Masking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D62F-B615-D74A-B33D-A8E6F881B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Prohibited at all times</a:t>
            </a:r>
          </a:p>
          <a:p>
            <a:r>
              <a:rPr lang="en-US" sz="2000"/>
              <a:t>  all specified substances</a:t>
            </a:r>
          </a:p>
          <a:p>
            <a:r>
              <a:rPr lang="en-US" sz="2000"/>
              <a:t>Includes desmopressin probenecid, plasma expanders eg invtravenous administration on albumin, dextran, hydroxethyl starch and mannitol</a:t>
            </a:r>
          </a:p>
          <a:p>
            <a:r>
              <a:rPr lang="en-US" sz="2000"/>
              <a:t>Acetazolamide, frusemide, spironolactone, chlorothiazide and hydrochlorothiazide</a:t>
            </a:r>
          </a:p>
        </p:txBody>
      </p:sp>
    </p:spTree>
    <p:extLst>
      <p:ext uri="{BB962C8B-B14F-4D97-AF65-F5344CB8AC3E}">
        <p14:creationId xmlns:p14="http://schemas.microsoft.com/office/powerpoint/2010/main" val="2970010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DF09488-21A9-B74B-8DC5-421F4B090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Diuretic + Substance with a Permitted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DA4-4965-FE4A-A4D2-A0AD63100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u="sng"/>
              <a:t>Carefull</a:t>
            </a:r>
          </a:p>
          <a:p>
            <a:endParaRPr lang="en-US" sz="2000"/>
          </a:p>
          <a:p>
            <a:r>
              <a:rPr lang="en-US" sz="2000"/>
              <a:t>If the athlete has a TUE to use a diuretic the he needs an additional TUE to use any substance that has a threshold i.e. permitted under a certain level</a:t>
            </a:r>
          </a:p>
          <a:p>
            <a:endParaRPr lang="en-US" sz="2000"/>
          </a:p>
          <a:p>
            <a:r>
              <a:rPr lang="en-US" sz="2000"/>
              <a:t>Detection of threshold level substances in the presence of a masking agent without a TUE will attract an AAF even if within the limits</a:t>
            </a:r>
          </a:p>
          <a:p>
            <a:endParaRPr lang="en-US" sz="2000"/>
          </a:p>
          <a:p>
            <a:r>
              <a:rPr lang="en-US" sz="2000"/>
              <a:t>Be aware that some women use diuretics to prevent fluid retention in second half of the cycle – not permitted without a TUE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84665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A6F1C4-8E27-6442-AC68-84968567F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Prohibited Methods</a:t>
            </a:r>
            <a:br>
              <a:rPr lang="en-US" sz="3200">
                <a:solidFill>
                  <a:srgbClr val="EBEBEB"/>
                </a:solidFill>
              </a:rPr>
            </a:br>
            <a:r>
              <a:rPr lang="en-US" sz="3200">
                <a:solidFill>
                  <a:srgbClr val="EBEBEB"/>
                </a:solidFill>
              </a:rPr>
              <a:t>M1 Manipulation of Blood and Blood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F6C4-8444-7C45-8604-430108793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All prohibited methods are non-specified except M2.2 IV infusions</a:t>
            </a:r>
          </a:p>
          <a:p>
            <a:r>
              <a:rPr lang="en-US" sz="2000"/>
              <a:t>Administration of any form of blood products even your own blood into the circulators system</a:t>
            </a:r>
          </a:p>
          <a:p>
            <a:r>
              <a:rPr lang="en-US" sz="2000"/>
              <a:t>Artificially enhancing the uptake, transport or the delivery of oxygen but using modified haemoglobin products or any other means excluding inhaled oxygen</a:t>
            </a:r>
          </a:p>
          <a:p>
            <a:r>
              <a:rPr lang="en-US" sz="2000"/>
              <a:t>Any form of intravascular manipulation of blood by any physical or chemical means</a:t>
            </a:r>
          </a:p>
        </p:txBody>
      </p:sp>
    </p:spTree>
    <p:extLst>
      <p:ext uri="{BB962C8B-B14F-4D97-AF65-F5344CB8AC3E}">
        <p14:creationId xmlns:p14="http://schemas.microsoft.com/office/powerpoint/2010/main" val="1138844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52BF1C8-E3CC-7C4B-952B-0082A2C4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M2 Chemical and Physical Manipulation</a:t>
            </a:r>
            <a:br>
              <a:rPr lang="en-US" sz="3200">
                <a:solidFill>
                  <a:srgbClr val="EBEBEB"/>
                </a:solidFill>
              </a:rPr>
            </a:br>
            <a:endParaRPr lang="en-US" sz="320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0C045-0204-B744-9D82-7A16BBEBB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endParaRPr lang="en-US" sz="2000"/>
          </a:p>
          <a:p>
            <a:r>
              <a:rPr lang="en-US" sz="2000"/>
              <a:t>Tampering, and altering the integrity of samples collected at Doping Control </a:t>
            </a:r>
          </a:p>
          <a:p>
            <a:endParaRPr lang="en-US" sz="2000"/>
          </a:p>
          <a:p>
            <a:r>
              <a:rPr lang="en-US" sz="2000"/>
              <a:t>M2.1 Includes sample or athlete substitution, adulteration of the sample e.g. adding proteases</a:t>
            </a:r>
          </a:p>
          <a:p>
            <a:pPr marL="0" indent="0">
              <a:buNone/>
            </a:pPr>
            <a:endParaRPr lang="en-US" sz="2000"/>
          </a:p>
          <a:p>
            <a:r>
              <a:rPr lang="en-US" sz="2000"/>
              <a:t>M2.2 Specified</a:t>
            </a:r>
          </a:p>
          <a:p>
            <a:r>
              <a:rPr lang="en-US" sz="2000"/>
              <a:t>IV infusions more than a total of 100mls in 12 hours except received in the course of hospital treatments surgical procedure or clinical diagnostic investigations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45145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8914063-2F69-EE44-9808-7EE2FAB65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M3 Gene &amp; Cell Doping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C954D-72AE-6743-BB1E-266B98E97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Prohibited at all times</a:t>
            </a:r>
          </a:p>
          <a:p>
            <a:endParaRPr lang="en-US" sz="2000"/>
          </a:p>
          <a:p>
            <a:pPr marL="0" indent="0">
              <a:buNone/>
            </a:pPr>
            <a:endParaRPr lang="en-US" sz="2000"/>
          </a:p>
          <a:p>
            <a:r>
              <a:rPr lang="en-US" sz="2000"/>
              <a:t>The use of nucleic acids and analogies to alter genetic sequencing or to alter gene expression by any mechanism</a:t>
            </a:r>
          </a:p>
          <a:p>
            <a:endParaRPr lang="en-US" sz="2000"/>
          </a:p>
          <a:p>
            <a:r>
              <a:rPr lang="en-US" sz="2000"/>
              <a:t>The use of normal or genetically modified cells</a:t>
            </a:r>
          </a:p>
        </p:txBody>
      </p:sp>
    </p:spTree>
    <p:extLst>
      <p:ext uri="{BB962C8B-B14F-4D97-AF65-F5344CB8AC3E}">
        <p14:creationId xmlns:p14="http://schemas.microsoft.com/office/powerpoint/2010/main" val="1191455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B9183B-1473-7D4A-A1A8-47FD081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S6 Stimulants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B2C08-C9A4-8B45-96FA-E43E593C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Stimulants are prohibited in competition</a:t>
            </a:r>
          </a:p>
          <a:p>
            <a:endParaRPr lang="en-US" sz="2000"/>
          </a:p>
          <a:p>
            <a:r>
              <a:rPr lang="en-US" sz="2000"/>
              <a:t>They are in both non-specified and specified categories</a:t>
            </a:r>
          </a:p>
          <a:p>
            <a:endParaRPr lang="en-US" sz="2000"/>
          </a:p>
          <a:p>
            <a:r>
              <a:rPr lang="en-US" sz="2000"/>
              <a:t>Any stimulant not listed in the non specified category is specified</a:t>
            </a:r>
          </a:p>
        </p:txBody>
      </p:sp>
    </p:spTree>
    <p:extLst>
      <p:ext uri="{BB962C8B-B14F-4D97-AF65-F5344CB8AC3E}">
        <p14:creationId xmlns:p14="http://schemas.microsoft.com/office/powerpoint/2010/main" val="235757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26D5CF-BDD2-5241-A77D-69457D1B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S6A  Stimulants Non-Specified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81FF2-A5E3-AC4E-AC88-7FF67D4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There is a big list so  we will  concentrate on common ones</a:t>
            </a:r>
          </a:p>
          <a:p>
            <a:r>
              <a:rPr lang="en-US" sz="2000"/>
              <a:t>Cocaine – can come under substances of abuse if the athlete can prove out of competition use not related to sport</a:t>
            </a:r>
          </a:p>
          <a:p>
            <a:r>
              <a:rPr lang="en-US" sz="2000"/>
              <a:t>Lisdexamfetamine – use in the management of ADHD and requires a TUE</a:t>
            </a:r>
          </a:p>
          <a:p>
            <a:r>
              <a:rPr lang="en-US" sz="2000"/>
              <a:t>Modafil – used by shift workers to help keep awake</a:t>
            </a:r>
          </a:p>
          <a:p>
            <a:r>
              <a:rPr lang="en-US" sz="2000"/>
              <a:t>Phentermine – component of diet pills eg duramine</a:t>
            </a:r>
          </a:p>
        </p:txBody>
      </p:sp>
    </p:spTree>
    <p:extLst>
      <p:ext uri="{BB962C8B-B14F-4D97-AF65-F5344CB8AC3E}">
        <p14:creationId xmlns:p14="http://schemas.microsoft.com/office/powerpoint/2010/main" val="20294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26AFB3-9294-6749-B7DF-E25BF4A0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S6.2 Specified Stimulants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55690-3654-0C42-9C8D-11439DAF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Ephedrine, methylephedrine pseudoephridrine are prohibited over their threshold limit</a:t>
            </a:r>
          </a:p>
          <a:p>
            <a:r>
              <a:rPr lang="en-US" sz="2000"/>
              <a:t>Pseudoephidrine should stop 24 hours before in competition period starts</a:t>
            </a:r>
          </a:p>
          <a:p>
            <a:r>
              <a:rPr lang="en-US" sz="2000"/>
              <a:t>They are components of commonly uses cold and flu preparation so be careful check ingredients</a:t>
            </a:r>
          </a:p>
          <a:p>
            <a:r>
              <a:rPr lang="en-US" sz="2000"/>
              <a:t>Octopamine and others – component in supplements so be careful – check the product</a:t>
            </a:r>
          </a:p>
        </p:txBody>
      </p:sp>
    </p:spTree>
    <p:extLst>
      <p:ext uri="{BB962C8B-B14F-4D97-AF65-F5344CB8AC3E}">
        <p14:creationId xmlns:p14="http://schemas.microsoft.com/office/powerpoint/2010/main" val="2808164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907AEE8-A9D5-EF44-A27C-498526EB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S7 Narcotics</a:t>
            </a:r>
            <a:br>
              <a:rPr lang="en-US" sz="3200">
                <a:solidFill>
                  <a:srgbClr val="EBEBEB"/>
                </a:solidFill>
              </a:rPr>
            </a:br>
            <a:br>
              <a:rPr lang="en-US" sz="3200">
                <a:solidFill>
                  <a:srgbClr val="EBEBEB"/>
                </a:solidFill>
              </a:rPr>
            </a:br>
            <a:r>
              <a:rPr lang="en-US" sz="3200">
                <a:solidFill>
                  <a:srgbClr val="EBEBEB"/>
                </a:solidFill>
              </a:rPr>
              <a:t>Specified Substance – Substances of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1DDB6-34F4-FA46-A208-E04003709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endParaRPr lang="en-US" sz="2000"/>
          </a:p>
          <a:p>
            <a:pPr marL="0" indent="0">
              <a:buNone/>
            </a:pPr>
            <a:r>
              <a:rPr lang="en-US" sz="2000" b="1" u="sng"/>
              <a:t>Prohibited in competition</a:t>
            </a:r>
          </a:p>
          <a:p>
            <a:pPr marL="0" indent="0">
              <a:buNone/>
            </a:pPr>
            <a:endParaRPr lang="en-US" sz="2000"/>
          </a:p>
          <a:p>
            <a:r>
              <a:rPr lang="en-US" sz="2000"/>
              <a:t>Morphine or Opiate related substances</a:t>
            </a:r>
          </a:p>
          <a:p>
            <a:endParaRPr lang="en-US" sz="2000"/>
          </a:p>
          <a:p>
            <a:r>
              <a:rPr lang="en-US" sz="2000"/>
              <a:t>Use as pain killing medication, as drugs of abuse and also in management of addiction</a:t>
            </a:r>
          </a:p>
          <a:p>
            <a:endParaRPr lang="en-US" sz="2000"/>
          </a:p>
          <a:p>
            <a:r>
              <a:rPr lang="en-US" sz="2000"/>
              <a:t>Examples are buprenorphine, methadone, pentazocine, fentanyl, morphine</a:t>
            </a:r>
          </a:p>
        </p:txBody>
      </p:sp>
    </p:spTree>
    <p:extLst>
      <p:ext uri="{BB962C8B-B14F-4D97-AF65-F5344CB8AC3E}">
        <p14:creationId xmlns:p14="http://schemas.microsoft.com/office/powerpoint/2010/main" val="404931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1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AB9FC5-A63E-0243-AD88-156DA1CE2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Language of the Prohibited List – “The List”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635BC-ECB1-0646-B402-356A4818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lvl="0"/>
            <a:r>
              <a:rPr lang="en-US" sz="2000"/>
              <a:t>It is not possible to include all prohibited substances and methods on the list so language is used to cover this</a:t>
            </a:r>
          </a:p>
          <a:p>
            <a:pPr lvl="0"/>
            <a:endParaRPr lang="en-US" sz="2000"/>
          </a:p>
          <a:p>
            <a:pPr lvl="0"/>
            <a:r>
              <a:rPr lang="en-US" sz="2000"/>
              <a:t>The list  talks about “including but not limited to” – means that similar substances in structure and function even if not specifically mentioned on the list are prohibited</a:t>
            </a:r>
          </a:p>
          <a:p>
            <a:pPr lvl="0"/>
            <a:endParaRPr lang="en-US" sz="2000"/>
          </a:p>
          <a:p>
            <a:pPr lvl="0"/>
            <a:r>
              <a:rPr lang="en-US" sz="2000"/>
              <a:t>…”and their metabolites and isomers”. Means breakdown products and products with reverse chemical structure are indictors of ingestion of a prohibited substance</a:t>
            </a:r>
          </a:p>
          <a:p>
            <a:pPr lvl="4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41165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8959D0-8573-2D48-B0AF-52A8FD04C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S8 Cannabinoids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932A5-8B15-B64F-88C6-6387863FC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Prohibited in competition</a:t>
            </a:r>
          </a:p>
          <a:p>
            <a:r>
              <a:rPr lang="en-US" sz="2000"/>
              <a:t>All natural and synthetic cannabinoids are prohibited</a:t>
            </a:r>
          </a:p>
          <a:p>
            <a:r>
              <a:rPr lang="en-US" sz="2000"/>
              <a:t>In cannabis (hashish, marijuana and cannabis products</a:t>
            </a:r>
          </a:p>
          <a:p>
            <a:r>
              <a:rPr lang="en-US" sz="2000"/>
              <a:t>Natural and synthetic tetrahydrocannabinoids (THC)</a:t>
            </a:r>
          </a:p>
          <a:p>
            <a:r>
              <a:rPr lang="en-US" sz="2000"/>
              <a:t>Synthetic cannabinoids that mimic THC</a:t>
            </a:r>
          </a:p>
          <a:p>
            <a:endParaRPr lang="en-US" sz="2000"/>
          </a:p>
          <a:p>
            <a:r>
              <a:rPr lang="en-US" sz="2000"/>
              <a:t>Cannabidiol is permitted</a:t>
            </a:r>
          </a:p>
        </p:txBody>
      </p:sp>
    </p:spTree>
    <p:extLst>
      <p:ext uri="{BB962C8B-B14F-4D97-AF65-F5344CB8AC3E}">
        <p14:creationId xmlns:p14="http://schemas.microsoft.com/office/powerpoint/2010/main" val="576995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1EA6DB-BAF3-7540-9D3E-62B42AF8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S9 Glucocorticoids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98C4C-ED32-8B4F-8929-9FE321FC6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Glucocorticoids applied to the skin, as a nasal spray or inserted into the eye are permitted in and out of competition</a:t>
            </a:r>
          </a:p>
          <a:p>
            <a:endParaRPr lang="en-US" sz="2000"/>
          </a:p>
          <a:p>
            <a:r>
              <a:rPr lang="en-US" sz="2000"/>
              <a:t>Results management will always check if detected amount is compatible with any stated method of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5456027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CA2B43-5930-814C-B1C6-A742907F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S9 Glucocorticoids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93306-DC70-E04E-9F93-20433DA63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Glucocorticoid are prohibited in competition if administered by mouth, rectum or injection including into and around a joint from 1 January 2022</a:t>
            </a:r>
          </a:p>
          <a:p>
            <a:r>
              <a:rPr lang="en-US" sz="2000" dirty="0"/>
              <a:t>Glucocorticoids used by inhalation for the treatment of asthma are permitted in competition </a:t>
            </a:r>
          </a:p>
          <a:p>
            <a:r>
              <a:rPr lang="en-US" sz="2000" dirty="0"/>
              <a:t>All glucocorticoids are permitted out of competition</a:t>
            </a:r>
          </a:p>
          <a:p>
            <a:r>
              <a:rPr lang="en-US" sz="2000" dirty="0"/>
              <a:t>Remember to allow washout time for glucocorticoid to leave the system before competition</a:t>
            </a:r>
          </a:p>
          <a:p>
            <a:r>
              <a:rPr lang="en-US" sz="2000" dirty="0"/>
              <a:t>If you test positive after use of glucocorticoid out of competition you may apply for retroactive TUE. You need diagnosis and medical file as for  any other TUE application</a:t>
            </a:r>
          </a:p>
        </p:txBody>
      </p:sp>
    </p:spTree>
    <p:extLst>
      <p:ext uri="{BB962C8B-B14F-4D97-AF65-F5344CB8AC3E}">
        <p14:creationId xmlns:p14="http://schemas.microsoft.com/office/powerpoint/2010/main" val="3639818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221C36-5671-2942-B5BA-E99CAFBF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Recording on The Doping Control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3258-D2B1-994D-AD12-F046AE477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Always remember to record ALL medication you have used in the last 7 days</a:t>
            </a:r>
          </a:p>
          <a:p>
            <a:endParaRPr lang="en-US" sz="2000"/>
          </a:p>
          <a:p>
            <a:r>
              <a:rPr lang="en-US" sz="2000"/>
              <a:t>Include medication and substances you have bought in the pharmacy, at the supermarket, the naturopath and have on prescription</a:t>
            </a:r>
          </a:p>
          <a:p>
            <a:endParaRPr lang="en-US" sz="2000"/>
          </a:p>
          <a:p>
            <a:r>
              <a:rPr lang="en-US" sz="2000"/>
              <a:t>Suggest you have a list of exactly the preparation you are using and the dosage</a:t>
            </a:r>
          </a:p>
        </p:txBody>
      </p:sp>
    </p:spTree>
    <p:extLst>
      <p:ext uri="{BB962C8B-B14F-4D97-AF65-F5344CB8AC3E}">
        <p14:creationId xmlns:p14="http://schemas.microsoft.com/office/powerpoint/2010/main" val="1031663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5F61ED-C6DC-7541-96E4-04ED7CD1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How to Check Your Substance</a:t>
            </a:r>
            <a:br>
              <a:rPr lang="en-US" sz="3200">
                <a:solidFill>
                  <a:srgbClr val="EBEBEB"/>
                </a:solidFill>
              </a:rPr>
            </a:br>
            <a:r>
              <a:rPr lang="en-US" sz="3200">
                <a:solidFill>
                  <a:srgbClr val="EBEBEB"/>
                </a:solidFill>
              </a:rPr>
              <a:t>Globaldro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1437B-9249-F84A-8BFD-DA62A7184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Go to </a:t>
            </a:r>
            <a:r>
              <a:rPr lang="en-US" sz="2000">
                <a:hlinkClick r:id="rId3"/>
              </a:rPr>
              <a:t>https://www.globaldro.com/Home</a:t>
            </a:r>
            <a:endParaRPr lang="en-US" sz="2000"/>
          </a:p>
          <a:p>
            <a:r>
              <a:rPr lang="en-US" sz="2000"/>
              <a:t>Select the country</a:t>
            </a:r>
          </a:p>
          <a:p>
            <a:r>
              <a:rPr lang="en-US" sz="2000"/>
              <a:t>Put in exact name of medication</a:t>
            </a:r>
          </a:p>
          <a:p>
            <a:r>
              <a:rPr lang="en-US" sz="2000"/>
              <a:t>Put in Australia and then we will check Sudafed</a:t>
            </a:r>
          </a:p>
          <a:p>
            <a:r>
              <a:rPr lang="en-US" sz="2000"/>
              <a:t>If the trade name is not recognized put in the name of ALL the component medications</a:t>
            </a:r>
          </a:p>
        </p:txBody>
      </p:sp>
    </p:spTree>
    <p:extLst>
      <p:ext uri="{BB962C8B-B14F-4D97-AF65-F5344CB8AC3E}">
        <p14:creationId xmlns:p14="http://schemas.microsoft.com/office/powerpoint/2010/main" val="162610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F78DAAE-B0C3-49A3-8AB1-AD2FF0E36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A8A81D-3338-4B0F-A26F-A3D259D27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801794"/>
            <a:ext cx="11000237" cy="5248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155665-7CE2-4939-AE5E-020DC1D20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E3F9D590-826E-3F4C-9D5A-4E0F0AB4B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051" y="1284394"/>
            <a:ext cx="4283066" cy="428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1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00D81C9-4FE3-5244-8E69-0C8806498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374" y="1198605"/>
            <a:ext cx="7648832" cy="507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0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1EE70D-25C3-2443-82AD-8BA8FCF72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Inclusion of Substances on the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60D4-EA55-634D-9701-B9CCB47AE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Any listed substance must meet at least 2 of the 3 criteria listed below</a:t>
            </a:r>
          </a:p>
          <a:p>
            <a:endParaRPr lang="en-US" sz="2000"/>
          </a:p>
          <a:p>
            <a:pPr lvl="2"/>
            <a:r>
              <a:rPr lang="en-US" sz="2000"/>
              <a:t>It has the potential to enhance or enhances sport performance</a:t>
            </a:r>
          </a:p>
          <a:p>
            <a:pPr lvl="2"/>
            <a:r>
              <a:rPr lang="en-US" sz="2000"/>
              <a:t>It represents an actual or potential health risk to the athletes </a:t>
            </a:r>
          </a:p>
          <a:p>
            <a:pPr lvl="2"/>
            <a:r>
              <a:rPr lang="en-US" sz="2000"/>
              <a:t>It violates the spirit of sport</a:t>
            </a:r>
          </a:p>
          <a:p>
            <a:pPr marL="914400" lvl="2" indent="0">
              <a:buNone/>
            </a:pPr>
            <a:endParaRPr lang="en-US" sz="2000"/>
          </a:p>
          <a:p>
            <a:pPr lvl="2" indent="0">
              <a:buNone/>
            </a:pPr>
            <a:r>
              <a:rPr lang="en-US" sz="2000" i="0"/>
              <a:t>Use of prohibited substances and methods is only one of the ways athletes can cheat. All cheating is unacceptable in our sport</a:t>
            </a:r>
          </a:p>
        </p:txBody>
      </p:sp>
    </p:spTree>
    <p:extLst>
      <p:ext uri="{BB962C8B-B14F-4D97-AF65-F5344CB8AC3E}">
        <p14:creationId xmlns:p14="http://schemas.microsoft.com/office/powerpoint/2010/main" val="41442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B241D5-4FD8-C745-BDD3-236DE1257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The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8730F-CB54-514B-8131-2DB646ED8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Some substances and methods are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/>
              <a:t>prohibited at all times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/>
              <a:t>prohibited only in competition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/>
              <a:t>prohibited in certain sports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In competition is defined as from 23.59 on the day before the competition until all samples have been collected and the competition is cleared for doping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Testing at any other time is “out of competition”</a:t>
            </a:r>
          </a:p>
        </p:txBody>
      </p:sp>
    </p:spTree>
    <p:extLst>
      <p:ext uri="{BB962C8B-B14F-4D97-AF65-F5344CB8AC3E}">
        <p14:creationId xmlns:p14="http://schemas.microsoft.com/office/powerpoint/2010/main" val="52772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5F3806-AE68-CE44-88B6-2D18D0050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Non - Specified Substances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7DE7-3AE7-B742-9D88-0BDEC1E0C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Non specified substances and methods are not generally used in the community</a:t>
            </a:r>
          </a:p>
          <a:p>
            <a:endParaRPr lang="en-US" sz="2000"/>
          </a:p>
          <a:p>
            <a:r>
              <a:rPr lang="en-US" sz="2000"/>
              <a:t>They are more likely to be used to enhance sporting performance rather than for any other reason</a:t>
            </a:r>
          </a:p>
          <a:p>
            <a:endParaRPr lang="en-US" sz="2000"/>
          </a:p>
          <a:p>
            <a:r>
              <a:rPr lang="en-US" sz="2000"/>
              <a:t>Positive test for a non specified substance attracts at least a 4 year sanction and requires an obligatory provisional suspension</a:t>
            </a:r>
          </a:p>
          <a:p>
            <a:endParaRPr lang="en-US" sz="2000"/>
          </a:p>
          <a:p>
            <a:r>
              <a:rPr lang="en-US" sz="2000"/>
              <a:t>There is little option to use clause 10 for reduction in sanction</a:t>
            </a:r>
          </a:p>
        </p:txBody>
      </p:sp>
    </p:spTree>
    <p:extLst>
      <p:ext uri="{BB962C8B-B14F-4D97-AF65-F5344CB8AC3E}">
        <p14:creationId xmlns:p14="http://schemas.microsoft.com/office/powerpoint/2010/main" val="425813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ED29CF-F4EB-FC4B-A491-4E1689256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Specified Substances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CD3-C0B5-D245-97C5-BBC549508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/>
              <a:t>Specified substance are not to be considered less serious than non specified substances</a:t>
            </a:r>
          </a:p>
          <a:p>
            <a:pPr>
              <a:lnSpc>
                <a:spcPct val="90000"/>
              </a:lnSpc>
            </a:pPr>
            <a:r>
              <a:rPr lang="en-US" sz="1900"/>
              <a:t>They are more likely to be used in the general community for purposes not related to enhancement of sporting performance</a:t>
            </a:r>
          </a:p>
          <a:p>
            <a:pPr>
              <a:lnSpc>
                <a:spcPct val="90000"/>
              </a:lnSpc>
            </a:pPr>
            <a:r>
              <a:rPr lang="en-US" sz="1900"/>
              <a:t>Provisional suspension is optional for the athlete</a:t>
            </a:r>
          </a:p>
          <a:p>
            <a:pPr>
              <a:lnSpc>
                <a:spcPct val="90000"/>
              </a:lnSpc>
            </a:pPr>
            <a:r>
              <a:rPr lang="en-US" sz="1900"/>
              <a:t>If the athlete can prove use was not intentional to enhance sporting performance sanction can be reduced from 4 years to 2 years</a:t>
            </a:r>
          </a:p>
          <a:p>
            <a:pPr>
              <a:lnSpc>
                <a:spcPct val="90000"/>
              </a:lnSpc>
            </a:pPr>
            <a:r>
              <a:rPr lang="en-US" sz="1900"/>
              <a:t>Clause 10 – no or reduced negligence clause is more likely to apply</a:t>
            </a:r>
          </a:p>
          <a:p>
            <a:pPr>
              <a:lnSpc>
                <a:spcPct val="90000"/>
              </a:lnSpc>
            </a:pPr>
            <a:r>
              <a:rPr lang="en-US" sz="1900"/>
              <a:t>If the athlete continues to compete during the results management process and is subsequently sanctioned then all results and awards are disqualified for the date of the test</a:t>
            </a:r>
          </a:p>
        </p:txBody>
      </p:sp>
    </p:spTree>
    <p:extLst>
      <p:ext uri="{BB962C8B-B14F-4D97-AF65-F5344CB8AC3E}">
        <p14:creationId xmlns:p14="http://schemas.microsoft.com/office/powerpoint/2010/main" val="61195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67B405D-9648-FC4B-89B0-D744251B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Substances of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7388D-460B-F44E-9DC8-9574392A4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This is a new category under the 2021 code</a:t>
            </a:r>
          </a:p>
          <a:p>
            <a:r>
              <a:rPr lang="en-US" sz="2000"/>
              <a:t>These are substances that are regularly abused in society outside the context of sport</a:t>
            </a:r>
          </a:p>
          <a:p>
            <a:r>
              <a:rPr lang="en-US" sz="2000"/>
              <a:t>Includes substances such as THC, cocaine, diamorphine (Heroine),  MDMA / ecstasy</a:t>
            </a:r>
          </a:p>
          <a:p>
            <a:r>
              <a:rPr lang="en-US" sz="2000"/>
              <a:t>If the athlete can prove use was out of competition and not related to sport then a reduced sanction of blanket 3 months may apply</a:t>
            </a:r>
          </a:p>
          <a:p>
            <a:r>
              <a:rPr lang="en-US" sz="2000"/>
              <a:t>There is an option to reduce the sanction to one month if the athlete completes an approved “drug” education program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5438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B1A260-8A72-4E08-82CC-DB3DB0A49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EE446B-EFB2-4F6A-AC6E-936E92DB5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483BA79-FCF5-4852-AF0E-CA634727E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30BA5-8A74-4D0A-BB80-42BB6E2D0C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D6109B2-DB31-43CB-950B-AB02BC17C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F4C0381-B807-4F22-9362-4CF1EA4ED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2DC58E5-A2AB-4AF3-BFDC-51F45B859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82E722-60BE-4C4A-93FB-ED5C9D25F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D917B57-2D0B-49F7-99D0-3E0D11138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ED29444E-A895-4493-BEBA-CBD61CF47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237B3E9-B2D7-4C20-930D-6FD74FFB5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7BDD9AE-02DA-0B4A-A192-4E7C0376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List Categories – Prohibited Substances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3D2BB-D79F-AE46-9AFB-E0F1AA5B8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en-US" sz="2000"/>
              <a:t>S0 – Non-approved substances</a:t>
            </a:r>
          </a:p>
          <a:p>
            <a:r>
              <a:rPr lang="en-US" sz="2000"/>
              <a:t>S1 Anabolic Steroids</a:t>
            </a:r>
          </a:p>
          <a:p>
            <a:r>
              <a:rPr lang="en-US" sz="2000"/>
              <a:t>S2 Peptide hormones, growth Factors, related substances and mimetics</a:t>
            </a:r>
          </a:p>
          <a:p>
            <a:r>
              <a:rPr lang="en-US" sz="2000"/>
              <a:t>S3 Beta Agonists</a:t>
            </a:r>
          </a:p>
          <a:p>
            <a:r>
              <a:rPr lang="en-US" sz="2000"/>
              <a:t>S4 Hormone and metabolic Modulators</a:t>
            </a:r>
          </a:p>
          <a:p>
            <a:r>
              <a:rPr lang="en-US" sz="2000"/>
              <a:t>S5 Diuretics and Masking Agents</a:t>
            </a:r>
          </a:p>
          <a:p>
            <a:r>
              <a:rPr lang="en-US" sz="2000"/>
              <a:t>S6 Stimulants A Non specified B specified</a:t>
            </a:r>
          </a:p>
          <a:p>
            <a:r>
              <a:rPr lang="en-US" sz="2000"/>
              <a:t>S7 Narcotics</a:t>
            </a:r>
          </a:p>
          <a:p>
            <a:r>
              <a:rPr lang="en-US" sz="2000"/>
              <a:t>S8 Cannabinoids</a:t>
            </a:r>
          </a:p>
          <a:p>
            <a:r>
              <a:rPr lang="en-US" sz="2000"/>
              <a:t>S9 Glucocorticoids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80885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1956</Words>
  <Application>Microsoft Macintosh PowerPoint</Application>
  <PresentationFormat>Widescreen</PresentationFormat>
  <Paragraphs>242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Century Gothic</vt:lpstr>
      <vt:lpstr>Wingdings</vt:lpstr>
      <vt:lpstr>Wingdings 3</vt:lpstr>
      <vt:lpstr>Ion Boardroom</vt:lpstr>
      <vt:lpstr>Prohibited List &amp; Supplements</vt:lpstr>
      <vt:lpstr>Prohibited List</vt:lpstr>
      <vt:lpstr>Language of the Prohibited List – “The List”</vt:lpstr>
      <vt:lpstr>Inclusion of Substances on the List</vt:lpstr>
      <vt:lpstr>The List</vt:lpstr>
      <vt:lpstr>Non - Specified Substances</vt:lpstr>
      <vt:lpstr>Specified Substances</vt:lpstr>
      <vt:lpstr>Substances of Abuse</vt:lpstr>
      <vt:lpstr>List Categories – Prohibited Substances </vt:lpstr>
      <vt:lpstr>Prohibited at all Times – Prohibited Methods</vt:lpstr>
      <vt:lpstr>S0 – Non approved substances</vt:lpstr>
      <vt:lpstr>S1 – Anabolic Steroids</vt:lpstr>
      <vt:lpstr>Example of Anabolic Steroids</vt:lpstr>
      <vt:lpstr>S2 – Peptide Hormones, Growth Factors, Related Substances</vt:lpstr>
      <vt:lpstr>S2.2 Peptide Hormones, Growth Factors</vt:lpstr>
      <vt:lpstr>S2.3 Growth Factors and Growth Factor Modulators</vt:lpstr>
      <vt:lpstr>S3 – beta-agonists – asthma relievers</vt:lpstr>
      <vt:lpstr>Permitted beta agonists for the treatment of asthma by inhalation + conditions</vt:lpstr>
      <vt:lpstr>Permitted beta agonists</vt:lpstr>
      <vt:lpstr>S4 Hormone and Metabolic Modulators</vt:lpstr>
      <vt:lpstr>S5 Diuretics and Masking Agents</vt:lpstr>
      <vt:lpstr>Diuretic + Substance with a Permitted Threshold</vt:lpstr>
      <vt:lpstr>Prohibited Methods M1 Manipulation of Blood and Blood Components</vt:lpstr>
      <vt:lpstr>M2 Chemical and Physical Manipulation </vt:lpstr>
      <vt:lpstr>M3 Gene &amp; Cell Doping</vt:lpstr>
      <vt:lpstr>S6 Stimulants</vt:lpstr>
      <vt:lpstr>S6A  Stimulants Non-Specified</vt:lpstr>
      <vt:lpstr>S6.2 Specified Stimulants</vt:lpstr>
      <vt:lpstr>S7 Narcotics  Specified Substance – Substances of Abuse</vt:lpstr>
      <vt:lpstr>S8 Cannabinoids</vt:lpstr>
      <vt:lpstr>S9 Glucocorticoids</vt:lpstr>
      <vt:lpstr>S9 Glucocorticoids</vt:lpstr>
      <vt:lpstr>Recording on The Doping Control Form</vt:lpstr>
      <vt:lpstr>How to Check Your Substance Globaldro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Prohibited List &amp; Supplements</dc:title>
  <dc:creator>patricia wallace</dc:creator>
  <cp:lastModifiedBy>Patricia Wallace</cp:lastModifiedBy>
  <cp:revision>6</cp:revision>
  <dcterms:created xsi:type="dcterms:W3CDTF">2020-11-21T06:20:16Z</dcterms:created>
  <dcterms:modified xsi:type="dcterms:W3CDTF">2022-08-22T04:01:29Z</dcterms:modified>
</cp:coreProperties>
</file>